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mov" ContentType="video/quicktime"/>
  <Default Extension="wmv" ContentType="video/x-ms-wmv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71" r:id="rId3"/>
    <p:sldId id="272" r:id="rId4"/>
    <p:sldId id="273" r:id="rId5"/>
    <p:sldId id="309" r:id="rId6"/>
    <p:sldId id="310" r:id="rId7"/>
    <p:sldId id="320" r:id="rId8"/>
    <p:sldId id="313" r:id="rId9"/>
    <p:sldId id="314" r:id="rId10"/>
    <p:sldId id="321" r:id="rId11"/>
    <p:sldId id="322" r:id="rId12"/>
    <p:sldId id="323" r:id="rId13"/>
    <p:sldId id="324" r:id="rId14"/>
    <p:sldId id="312" r:id="rId15"/>
    <p:sldId id="311" r:id="rId16"/>
    <p:sldId id="277" r:id="rId17"/>
    <p:sldId id="301" r:id="rId18"/>
    <p:sldId id="279" r:id="rId19"/>
    <p:sldId id="305" r:id="rId20"/>
    <p:sldId id="319" r:id="rId21"/>
    <p:sldId id="28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660" autoAdjust="0"/>
  </p:normalViewPr>
  <p:slideViewPr>
    <p:cSldViewPr snapToGrid="0">
      <p:cViewPr varScale="1">
        <p:scale>
          <a:sx n="59" d="100"/>
          <a:sy n="59" d="100"/>
        </p:scale>
        <p:origin x="11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A1B95-8096-483E-937F-B7117F22143A}" type="doc">
      <dgm:prSet loTypeId="process" loCatId="process" qsTypeId="urn:microsoft.com/office/officeart/2005/8/quickstyle/simple1" qsCatId="simple" csTypeId="urn:microsoft.com/office/officeart/2005/8/colors/accent1_2" csCatId="accent1" phldr="0"/>
      <dgm:spPr/>
    </dgm:pt>
    <dgm:pt modelId="{B9356EF3-F2BD-44EF-8989-A8C6F68A9C26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dirty="0">
              <a:latin typeface="+mj-ea"/>
              <a:ea typeface="+mj-ea"/>
              <a:cs typeface="+mj-ea"/>
              <a:sym typeface="+mn-ea"/>
            </a:rPr>
            <a:t>Lyapunov</a:t>
          </a:r>
          <a:r>
            <a:rPr lang="zh-CN" altLang="en-US" sz="2400"/>
            <a:t>方法</a:t>
          </a:r>
          <a:r>
            <a:rPr lang="zh-CN" altLang="en-US" sz="2400"/>
            <a:t>实现定点跟踪</a:t>
          </a:r>
          <a:r>
            <a:rPr lang="zh-CN" altLang="en-US" sz="2400"/>
            <a:t/>
          </a:r>
          <a:endParaRPr lang="zh-CN" altLang="en-US" sz="240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/>
            <a:t>缺乏避障</a:t>
          </a:r>
          <a:r>
            <a:rPr lang="en-US" altLang="zh-CN" sz="2400" baseline="30000"/>
            <a:t>[1]</a:t>
          </a:r>
          <a:r>
            <a:rPr lang="en-US" altLang="zh-CN" sz="2400" baseline="30000"/>
            <a:t/>
          </a:r>
          <a:endParaRPr lang="en-US" altLang="zh-CN" sz="2400" baseline="30000"/>
        </a:p>
      </dgm:t>
    </dgm:pt>
    <dgm:pt modelId="{42B40A37-3B74-4139-88E7-27DB8ADAFB3B}" cxnId="{464ED3A7-CB87-48F6-A4FA-5FF840239E94}" type="parTrans">
      <dgm:prSet/>
      <dgm:spPr/>
    </dgm:pt>
    <dgm:pt modelId="{E862CC6F-EE5F-4708-AD0C-4AFC083AC1E9}" cxnId="{464ED3A7-CB87-48F6-A4FA-5FF840239E94}" type="sibTrans">
      <dgm:prSet/>
      <dgm:spPr/>
      <dgm:t>
        <a:bodyPr/>
        <a:p>
          <a:endParaRPr lang="zh-CN" altLang="en-US"/>
        </a:p>
      </dgm:t>
    </dgm:pt>
    <dgm:pt modelId="{EDABB1AF-A433-4877-8BF8-9FA85F924A2C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/>
            <a:t>切换避障模式实现避障</a:t>
          </a:r>
          <a:r>
            <a:rPr lang="en-US" altLang="zh-CN" sz="2400" baseline="30000"/>
            <a:t>[4][5]</a:t>
          </a:r>
          <a:r>
            <a:rPr lang="en-US" altLang="zh-CN" sz="2400" baseline="30000"/>
            <a:t/>
          </a:r>
          <a:endParaRPr lang="en-US" altLang="zh-CN" sz="2400" baseline="30000"/>
        </a:p>
      </dgm:t>
    </dgm:pt>
    <dgm:pt modelId="{22507475-337D-4D08-A27D-19453A1EC4B8}" cxnId="{60A49F98-4920-4C6F-89D2-171089BE371A}" type="parTrans">
      <dgm:prSet/>
      <dgm:spPr/>
    </dgm:pt>
    <dgm:pt modelId="{3E1956DE-23F8-4761-8F76-7ABD5A8AE770}" cxnId="{60A49F98-4920-4C6F-89D2-171089BE371A}" type="sibTrans">
      <dgm:prSet/>
      <dgm:spPr/>
      <dgm:t>
        <a:bodyPr/>
        <a:p>
          <a:endParaRPr lang="zh-CN" altLang="en-US"/>
        </a:p>
      </dgm:t>
    </dgm:pt>
    <dgm:pt modelId="{16C98B6D-CC9A-459C-A148-3249240D3586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/>
            <a:t>全局的</a:t>
          </a:r>
          <a:r>
            <a:rPr lang="en-US" altLang="zh-CN" sz="2400" dirty="0">
              <a:latin typeface="+mj-ea"/>
              <a:ea typeface="+mj-ea"/>
              <a:cs typeface="+mj-ea"/>
              <a:sym typeface="+mn-ea"/>
            </a:rPr>
            <a:t>Lyapunov</a:t>
          </a:r>
          <a:r>
            <a:rPr lang="zh-CN" altLang="en-US" sz="2400"/>
            <a:t>算法，但</a:t>
          </a:r>
          <a:r>
            <a:rPr lang="zh-CN" altLang="en-US" sz="2400" dirty="0">
              <a:latin typeface="+mj-ea"/>
              <a:ea typeface="+mj-ea"/>
              <a:cs typeface="+mj-ea"/>
              <a:sym typeface="+mn-ea"/>
            </a:rPr>
            <a:t>目标角度受限</a:t>
          </a:r>
          <a:r>
            <a:rPr lang="en-US" altLang="zh-CN" sz="2400" baseline="30000"/>
            <a:t>[6]</a:t>
          </a:r>
          <a:r>
            <a:rPr lang="en-US" altLang="zh-CN" sz="2400" baseline="30000"/>
            <a:t/>
          </a:r>
          <a:endParaRPr lang="en-US" altLang="zh-CN" sz="2400" baseline="30000"/>
        </a:p>
      </dgm:t>
    </dgm:pt>
    <dgm:pt modelId="{B2C4969C-7F63-4CB2-9C9A-A6F67CF17685}" cxnId="{6AFE06BA-C808-45B8-9282-3340D00F4E45}" type="parTrans">
      <dgm:prSet/>
      <dgm:spPr/>
    </dgm:pt>
    <dgm:pt modelId="{D9B5BE56-AD46-4CF8-8D6E-63CE26896AAC}" cxnId="{6AFE06BA-C808-45B8-9282-3340D00F4E45}" type="sibTrans">
      <dgm:prSet/>
      <dgm:spPr/>
    </dgm:pt>
    <dgm:pt modelId="{23E08954-DEFC-4A8C-B951-725E72315086}" type="pres">
      <dgm:prSet presAssocID="{F3AA1B95-8096-483E-937F-B7117F22143A}" presName="Name0" presStyleCnt="0">
        <dgm:presLayoutVars>
          <dgm:dir/>
          <dgm:resizeHandles val="exact"/>
        </dgm:presLayoutVars>
      </dgm:prSet>
      <dgm:spPr/>
    </dgm:pt>
    <dgm:pt modelId="{A9558FAE-AE26-43A7-A5EC-E1594E2B2F93}" type="pres">
      <dgm:prSet presAssocID="{B9356EF3-F2BD-44EF-8989-A8C6F68A9C26}" presName="node" presStyleLbl="node1" presStyleIdx="0" presStyleCnt="3">
        <dgm:presLayoutVars>
          <dgm:bulletEnabled val="1"/>
        </dgm:presLayoutVars>
      </dgm:prSet>
      <dgm:spPr/>
    </dgm:pt>
    <dgm:pt modelId="{56077158-A490-49C0-92A3-E1F3F4A134D1}" type="pres">
      <dgm:prSet presAssocID="{E862CC6F-EE5F-4708-AD0C-4AFC083AC1E9}" presName="sibTrans" presStyleLbl="sibTrans2D1" presStyleIdx="0" presStyleCnt="2"/>
      <dgm:spPr/>
    </dgm:pt>
    <dgm:pt modelId="{866543E3-7169-4994-AA48-DBEAD952B2D7}" type="pres">
      <dgm:prSet presAssocID="{E862CC6F-EE5F-4708-AD0C-4AFC083AC1E9}" presName="connectorText" presStyleCnt="0"/>
      <dgm:spPr/>
    </dgm:pt>
    <dgm:pt modelId="{0C6A0E2D-4913-46C1-A93F-3832E34B4A9D}" type="pres">
      <dgm:prSet presAssocID="{EDABB1AF-A433-4877-8BF8-9FA85F924A2C}" presName="node" presStyleLbl="node1" presStyleIdx="1" presStyleCnt="3">
        <dgm:presLayoutVars>
          <dgm:bulletEnabled val="1"/>
        </dgm:presLayoutVars>
      </dgm:prSet>
      <dgm:spPr/>
    </dgm:pt>
    <dgm:pt modelId="{18462591-2085-43A2-8617-BA9721C35F9F}" type="pres">
      <dgm:prSet presAssocID="{3E1956DE-23F8-4761-8F76-7ABD5A8AE770}" presName="sibTrans" presStyleLbl="sibTrans2D1" presStyleIdx="1" presStyleCnt="2"/>
      <dgm:spPr/>
    </dgm:pt>
    <dgm:pt modelId="{F0328CDC-AC5A-41D2-969E-7D80009105F2}" type="pres">
      <dgm:prSet presAssocID="{3E1956DE-23F8-4761-8F76-7ABD5A8AE770}" presName="connectorText" presStyleCnt="0"/>
      <dgm:spPr/>
    </dgm:pt>
    <dgm:pt modelId="{507274D1-9FFA-4CA1-8C30-ADC25E352D22}" type="pres">
      <dgm:prSet presAssocID="{16C98B6D-CC9A-459C-A148-3249240D3586}" presName="node" presStyleLbl="node1" presStyleIdx="2" presStyleCnt="3">
        <dgm:presLayoutVars>
          <dgm:bulletEnabled val="1"/>
        </dgm:presLayoutVars>
      </dgm:prSet>
      <dgm:spPr/>
    </dgm:pt>
  </dgm:ptLst>
  <dgm:cxnLst>
    <dgm:cxn modelId="{464ED3A7-CB87-48F6-A4FA-5FF840239E94}" srcId="{F3AA1B95-8096-483E-937F-B7117F22143A}" destId="{B9356EF3-F2BD-44EF-8989-A8C6F68A9C26}" srcOrd="0" destOrd="0" parTransId="{42B40A37-3B74-4139-88E7-27DB8ADAFB3B}" sibTransId="{E862CC6F-EE5F-4708-AD0C-4AFC083AC1E9}"/>
    <dgm:cxn modelId="{60A49F98-4920-4C6F-89D2-171089BE371A}" srcId="{F3AA1B95-8096-483E-937F-B7117F22143A}" destId="{EDABB1AF-A433-4877-8BF8-9FA85F924A2C}" srcOrd="1" destOrd="0" parTransId="{22507475-337D-4D08-A27D-19453A1EC4B8}" sibTransId="{3E1956DE-23F8-4761-8F76-7ABD5A8AE770}"/>
    <dgm:cxn modelId="{6AFE06BA-C808-45B8-9282-3340D00F4E45}" srcId="{F3AA1B95-8096-483E-937F-B7117F22143A}" destId="{16C98B6D-CC9A-459C-A148-3249240D3586}" srcOrd="2" destOrd="0" parTransId="{B2C4969C-7F63-4CB2-9C9A-A6F67CF17685}" sibTransId="{D9B5BE56-AD46-4CF8-8D6E-63CE26896AAC}"/>
    <dgm:cxn modelId="{219726D8-12D0-454F-AE6D-6683B1D66358}" type="presOf" srcId="{F3AA1B95-8096-483E-937F-B7117F22143A}" destId="{23E08954-DEFC-4A8C-B951-725E72315086}" srcOrd="0" destOrd="0" presId="urn:microsoft.com/office/officeart/2005/8/layout/process1"/>
    <dgm:cxn modelId="{B0176290-C36B-4D59-83DB-0417AA5C6E13}" type="presParOf" srcId="{23E08954-DEFC-4A8C-B951-725E72315086}" destId="{A9558FAE-AE26-43A7-A5EC-E1594E2B2F93}" srcOrd="0" destOrd="0" presId="urn:microsoft.com/office/officeart/2005/8/layout/process1"/>
    <dgm:cxn modelId="{CF31B127-4AAA-4424-9CB3-43C12AD0FE04}" type="presOf" srcId="{B9356EF3-F2BD-44EF-8989-A8C6F68A9C26}" destId="{A9558FAE-AE26-43A7-A5EC-E1594E2B2F93}" srcOrd="0" destOrd="0" presId="urn:microsoft.com/office/officeart/2005/8/layout/process1"/>
    <dgm:cxn modelId="{7D02809A-39B3-4708-93CA-54556B4D801A}" type="presParOf" srcId="{23E08954-DEFC-4A8C-B951-725E72315086}" destId="{56077158-A490-49C0-92A3-E1F3F4A134D1}" srcOrd="1" destOrd="0" presId="urn:microsoft.com/office/officeart/2005/8/layout/process1"/>
    <dgm:cxn modelId="{BF72D30F-B8FF-4869-B549-9FD7FFACBC2A}" type="presOf" srcId="{E862CC6F-EE5F-4708-AD0C-4AFC083AC1E9}" destId="{56077158-A490-49C0-92A3-E1F3F4A134D1}" srcOrd="0" destOrd="0" presId="urn:microsoft.com/office/officeart/2005/8/layout/process1"/>
    <dgm:cxn modelId="{ACC0AA49-6831-4272-BF99-7B66CF34705C}" type="presParOf" srcId="{56077158-A490-49C0-92A3-E1F3F4A134D1}" destId="{866543E3-7169-4994-AA48-DBEAD952B2D7}" srcOrd="0" destOrd="1" presId="urn:microsoft.com/office/officeart/2005/8/layout/process1"/>
    <dgm:cxn modelId="{AC29FD15-3FFE-4E1F-9544-4500F916F9EC}" type="presOf" srcId="{E862CC6F-EE5F-4708-AD0C-4AFC083AC1E9}" destId="{866543E3-7169-4994-AA48-DBEAD952B2D7}" srcOrd="1" destOrd="0" presId="urn:microsoft.com/office/officeart/2005/8/layout/process1"/>
    <dgm:cxn modelId="{E3CF9951-2DF4-4D75-A26F-47B44FDE5A91}" type="presParOf" srcId="{23E08954-DEFC-4A8C-B951-725E72315086}" destId="{0C6A0E2D-4913-46C1-A93F-3832E34B4A9D}" srcOrd="2" destOrd="0" presId="urn:microsoft.com/office/officeart/2005/8/layout/process1"/>
    <dgm:cxn modelId="{D80999C8-0956-47C0-AA23-2E25D281F04C}" type="presOf" srcId="{EDABB1AF-A433-4877-8BF8-9FA85F924A2C}" destId="{0C6A0E2D-4913-46C1-A93F-3832E34B4A9D}" srcOrd="0" destOrd="0" presId="urn:microsoft.com/office/officeart/2005/8/layout/process1"/>
    <dgm:cxn modelId="{942A58D6-AC43-4DFE-95A0-EBFA7D78D488}" type="presParOf" srcId="{23E08954-DEFC-4A8C-B951-725E72315086}" destId="{18462591-2085-43A2-8617-BA9721C35F9F}" srcOrd="3" destOrd="0" presId="urn:microsoft.com/office/officeart/2005/8/layout/process1"/>
    <dgm:cxn modelId="{4BC216B6-3251-416C-97B0-AA8F83F22754}" type="presOf" srcId="{3E1956DE-23F8-4761-8F76-7ABD5A8AE770}" destId="{18462591-2085-43A2-8617-BA9721C35F9F}" srcOrd="0" destOrd="0" presId="urn:microsoft.com/office/officeart/2005/8/layout/process1"/>
    <dgm:cxn modelId="{4C1F974B-5631-4B08-BBB5-4ECD250E0D3F}" type="presParOf" srcId="{18462591-2085-43A2-8617-BA9721C35F9F}" destId="{F0328CDC-AC5A-41D2-969E-7D80009105F2}" srcOrd="0" destOrd="3" presId="urn:microsoft.com/office/officeart/2005/8/layout/process1"/>
    <dgm:cxn modelId="{805371D0-BFD1-4191-B359-0FB6E9581C1B}" type="presOf" srcId="{3E1956DE-23F8-4761-8F76-7ABD5A8AE770}" destId="{F0328CDC-AC5A-41D2-969E-7D80009105F2}" srcOrd="1" destOrd="0" presId="urn:microsoft.com/office/officeart/2005/8/layout/process1"/>
    <dgm:cxn modelId="{5B335140-7112-461A-B4BC-F50D38E05390}" type="presParOf" srcId="{23E08954-DEFC-4A8C-B951-725E72315086}" destId="{507274D1-9FFA-4CA1-8C30-ADC25E352D22}" srcOrd="4" destOrd="0" presId="urn:microsoft.com/office/officeart/2005/8/layout/process1"/>
    <dgm:cxn modelId="{F8986439-5B7A-4A59-8898-A5541AEC60B2}" type="presOf" srcId="{16C98B6D-CC9A-459C-A148-3249240D3586}" destId="{507274D1-9FFA-4CA1-8C30-ADC25E352D2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829290" cy="6817995"/>
        <a:chOff x="0" y="0"/>
        <a:chExt cx="10829290" cy="6817995"/>
      </a:xfrm>
    </dsp:grpSpPr>
    <dsp:sp modelId="{A9558FAE-AE26-43A7-A5EC-E1594E2B2F93}">
      <dsp:nvSpPr>
        <dsp:cNvPr id="3" name="圆角矩形 2"/>
        <dsp:cNvSpPr/>
      </dsp:nvSpPr>
      <dsp:spPr bwMode="white">
        <a:xfrm>
          <a:off x="0" y="2554054"/>
          <a:ext cx="2849813" cy="170988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91439" tIns="91439" rIns="91439" bIns="9143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dirty="0">
              <a:latin typeface="+mj-ea"/>
              <a:ea typeface="+mj-ea"/>
              <a:cs typeface="+mj-ea"/>
              <a:sym typeface="+mn-ea"/>
            </a:rPr>
            <a:t>Lyapunov</a:t>
          </a:r>
          <a:r>
            <a:rPr lang="zh-CN" altLang="en-US" sz="2400"/>
            <a:t>方法</a:t>
          </a:r>
          <a:r>
            <a:rPr lang="zh-CN" altLang="en-US" sz="2400"/>
            <a:t>实现定点跟踪</a:t>
          </a:r>
          <a:endParaRPr lang="zh-CN" altLang="en-US" sz="2400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/>
            <a:t>缺乏避障</a:t>
          </a:r>
          <a:r>
            <a:rPr lang="en-US" altLang="zh-CN" sz="2400" baseline="30000"/>
            <a:t>[1]</a:t>
          </a:r>
          <a:endParaRPr lang="en-US" altLang="zh-CN" sz="2400" baseline="30000"/>
        </a:p>
      </dsp:txBody>
      <dsp:txXfrm>
        <a:off x="0" y="2554054"/>
        <a:ext cx="2849813" cy="1709888"/>
      </dsp:txXfrm>
    </dsp:sp>
    <dsp:sp modelId="{56077158-A490-49C0-92A3-E1F3F4A134D1}">
      <dsp:nvSpPr>
        <dsp:cNvPr id="4" name="右箭头 3"/>
        <dsp:cNvSpPr/>
      </dsp:nvSpPr>
      <dsp:spPr bwMode="white">
        <a:xfrm>
          <a:off x="3117696" y="3055621"/>
          <a:ext cx="604160" cy="706754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anchor="ctr"/>
        <a:lstStyle>
          <a:lvl1pPr algn="ctr">
            <a:defRPr sz="55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117696" y="3055621"/>
        <a:ext cx="604160" cy="706754"/>
      </dsp:txXfrm>
    </dsp:sp>
    <dsp:sp modelId="{0C6A0E2D-4913-46C1-A93F-3832E34B4A9D}">
      <dsp:nvSpPr>
        <dsp:cNvPr id="5" name="圆角矩形 4"/>
        <dsp:cNvSpPr/>
      </dsp:nvSpPr>
      <dsp:spPr bwMode="white">
        <a:xfrm>
          <a:off x="3989738" y="2554054"/>
          <a:ext cx="2849813" cy="170988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91439" tIns="91439" rIns="91439" bIns="9143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/>
            <a:t>切换避障模式实现避障</a:t>
          </a:r>
          <a:r>
            <a:rPr lang="en-US" altLang="zh-CN" sz="2400" baseline="30000"/>
            <a:t>[4][5]</a:t>
          </a:r>
          <a:endParaRPr lang="en-US" altLang="zh-CN" sz="2400" baseline="30000"/>
        </a:p>
      </dsp:txBody>
      <dsp:txXfrm>
        <a:off x="3989738" y="2554054"/>
        <a:ext cx="2849813" cy="1709888"/>
      </dsp:txXfrm>
    </dsp:sp>
    <dsp:sp modelId="{18462591-2085-43A2-8617-BA9721C35F9F}">
      <dsp:nvSpPr>
        <dsp:cNvPr id="6" name="右箭头 5"/>
        <dsp:cNvSpPr/>
      </dsp:nvSpPr>
      <dsp:spPr bwMode="white">
        <a:xfrm>
          <a:off x="7107434" y="3055621"/>
          <a:ext cx="604160" cy="706754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anchor="ctr"/>
        <a:lstStyle>
          <a:lvl1pPr algn="ctr">
            <a:defRPr sz="55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7107434" y="3055621"/>
        <a:ext cx="604160" cy="706754"/>
      </dsp:txXfrm>
    </dsp:sp>
    <dsp:sp modelId="{507274D1-9FFA-4CA1-8C30-ADC25E352D22}">
      <dsp:nvSpPr>
        <dsp:cNvPr id="7" name="圆角矩形 6"/>
        <dsp:cNvSpPr/>
      </dsp:nvSpPr>
      <dsp:spPr bwMode="white">
        <a:xfrm>
          <a:off x="7979477" y="2554054"/>
          <a:ext cx="2849813" cy="170988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91439" tIns="91439" rIns="91439" bIns="9143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/>
            <a:t>全局的</a:t>
          </a:r>
          <a:r>
            <a:rPr lang="en-US" altLang="zh-CN" sz="2400" dirty="0">
              <a:latin typeface="+mj-ea"/>
              <a:ea typeface="+mj-ea"/>
              <a:cs typeface="+mj-ea"/>
              <a:sym typeface="+mn-ea"/>
            </a:rPr>
            <a:t>Lyapunov</a:t>
          </a:r>
          <a:r>
            <a:rPr lang="zh-CN" altLang="en-US" sz="2400"/>
            <a:t>算法，但</a:t>
          </a:r>
          <a:r>
            <a:rPr lang="zh-CN" altLang="en-US" sz="2400" dirty="0">
              <a:latin typeface="+mj-ea"/>
              <a:ea typeface="+mj-ea"/>
              <a:cs typeface="+mj-ea"/>
              <a:sym typeface="+mn-ea"/>
            </a:rPr>
            <a:t>目标角度受限</a:t>
          </a:r>
          <a:r>
            <a:rPr lang="en-US" altLang="zh-CN" sz="2400" baseline="30000"/>
            <a:t>[6]</a:t>
          </a:r>
          <a:endParaRPr lang="en-US" altLang="zh-CN" sz="2400" baseline="30000"/>
        </a:p>
      </dsp:txBody>
      <dsp:txXfrm>
        <a:off x="7979477" y="2554054"/>
        <a:ext cx="2849813" cy="1709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image" Target="../media/image5.png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image" Target="../media/image3.png"/><Relationship Id="rId7" Type="http://schemas.openxmlformats.org/officeDocument/2006/relationships/tags" Target="../tags/tag16.xml"/><Relationship Id="rId6" Type="http://schemas.openxmlformats.org/officeDocument/2006/relationships/image" Target="../media/image2.png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image" Target="../media/image4.pn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0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>
            <p:custDataLst>
              <p:tags r:id="rId2"/>
            </p:custDataLst>
          </p:nvPr>
        </p:nvSpPr>
        <p:spPr>
          <a:xfrm rot="2700000">
            <a:off x="171353" y="-181366"/>
            <a:ext cx="4119316" cy="4119316"/>
          </a:xfrm>
          <a:custGeom>
            <a:avLst/>
            <a:gdLst>
              <a:gd name="connsiteX0" fmla="*/ 0 w 4119316"/>
              <a:gd name="connsiteY0" fmla="*/ 1465075 h 4119316"/>
              <a:gd name="connsiteX1" fmla="*/ 1465075 w 4119316"/>
              <a:gd name="connsiteY1" fmla="*/ 0 h 4119316"/>
              <a:gd name="connsiteX2" fmla="*/ 4119316 w 4119316"/>
              <a:gd name="connsiteY2" fmla="*/ 0 h 4119316"/>
              <a:gd name="connsiteX3" fmla="*/ 4119316 w 4119316"/>
              <a:gd name="connsiteY3" fmla="*/ 4119316 h 4119316"/>
              <a:gd name="connsiteX4" fmla="*/ 963060 w 4119316"/>
              <a:gd name="connsiteY4" fmla="*/ 4119316 h 4119316"/>
              <a:gd name="connsiteX5" fmla="*/ 0 w 4119316"/>
              <a:gd name="connsiteY5" fmla="*/ 3156256 h 41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316" h="4119316">
                <a:moveTo>
                  <a:pt x="0" y="1465075"/>
                </a:moveTo>
                <a:lnTo>
                  <a:pt x="1465075" y="0"/>
                </a:lnTo>
                <a:lnTo>
                  <a:pt x="4119316" y="0"/>
                </a:lnTo>
                <a:lnTo>
                  <a:pt x="4119316" y="4119316"/>
                </a:lnTo>
                <a:lnTo>
                  <a:pt x="963060" y="4119316"/>
                </a:lnTo>
                <a:lnTo>
                  <a:pt x="0" y="3156256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>
            <p:custDataLst>
              <p:tags r:id="rId3"/>
            </p:custDataLst>
          </p:nvPr>
        </p:nvSpPr>
        <p:spPr>
          <a:xfrm rot="2700000">
            <a:off x="8112505" y="2805113"/>
            <a:ext cx="4119316" cy="4119316"/>
          </a:xfrm>
          <a:custGeom>
            <a:avLst/>
            <a:gdLst>
              <a:gd name="connsiteX0" fmla="*/ 0 w 4119316"/>
              <a:gd name="connsiteY0" fmla="*/ 0 h 4119316"/>
              <a:gd name="connsiteX1" fmla="*/ 2856481 w 4119316"/>
              <a:gd name="connsiteY1" fmla="*/ 0 h 4119316"/>
              <a:gd name="connsiteX2" fmla="*/ 4119316 w 4119316"/>
              <a:gd name="connsiteY2" fmla="*/ 1262835 h 4119316"/>
              <a:gd name="connsiteX3" fmla="*/ 4119316 w 4119316"/>
              <a:gd name="connsiteY3" fmla="*/ 2831151 h 4119316"/>
              <a:gd name="connsiteX4" fmla="*/ 2831151 w 4119316"/>
              <a:gd name="connsiteY4" fmla="*/ 4119316 h 4119316"/>
              <a:gd name="connsiteX5" fmla="*/ 0 w 4119316"/>
              <a:gd name="connsiteY5" fmla="*/ 4119316 h 41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316" h="4119316">
                <a:moveTo>
                  <a:pt x="0" y="0"/>
                </a:moveTo>
                <a:lnTo>
                  <a:pt x="2856481" y="0"/>
                </a:lnTo>
                <a:lnTo>
                  <a:pt x="4119316" y="1262835"/>
                </a:lnTo>
                <a:lnTo>
                  <a:pt x="4119316" y="2831151"/>
                </a:lnTo>
                <a:lnTo>
                  <a:pt x="2831151" y="4119316"/>
                </a:lnTo>
                <a:lnTo>
                  <a:pt x="0" y="4119316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09" y="0"/>
            <a:ext cx="6858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 rot="2700000">
            <a:off x="4083607" y="1304198"/>
            <a:ext cx="4249605" cy="424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3742806" y="3629616"/>
            <a:ext cx="5080626" cy="498921"/>
          </a:xfrm>
          <a:noFill/>
        </p:spPr>
        <p:txBody>
          <a:bodyPr lIns="90000" tIns="46800" rIns="90000" bIns="46800" anchor="t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3742807" y="2285600"/>
            <a:ext cx="5080626" cy="1296392"/>
          </a:xfrm>
          <a:noFill/>
        </p:spPr>
        <p:txBody>
          <a:bodyPr lIns="90000" tIns="46800" rIns="90000" bIns="46800" anchor="b">
            <a:normAutofit/>
          </a:bodyPr>
          <a:lstStyle>
            <a:lvl1pPr algn="ctr">
              <a:defRPr sz="4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  <p:custDataLst>
              <p:tags r:id="rId9"/>
            </p:custDataLst>
          </p:nvPr>
        </p:nvSpPr>
        <p:spPr>
          <a:xfrm>
            <a:off x="5016000" y="4265261"/>
            <a:ext cx="2160000" cy="432000"/>
          </a:xfrm>
          <a:noFill/>
        </p:spPr>
        <p:txBody>
          <a:bodyPr vert="horz" lIns="90000" tIns="46800" rIns="90000" bIns="46800"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11" name="文本占位符 13"/>
          <p:cNvSpPr>
            <a:spLocks noGrp="1"/>
          </p:cNvSpPr>
          <p:nvPr>
            <p:ph type="body" sz="quarter" idx="12" hasCustomPrompt="1"/>
            <p:custDataLst>
              <p:tags r:id="rId10"/>
            </p:custDataLst>
          </p:nvPr>
        </p:nvSpPr>
        <p:spPr>
          <a:xfrm>
            <a:off x="5016000" y="4746861"/>
            <a:ext cx="2160000" cy="432000"/>
          </a:xfrm>
          <a:noFill/>
        </p:spPr>
        <p:txBody>
          <a:bodyPr vert="horz" lIns="90000" tIns="46800" rIns="90000" bIns="46800"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3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4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5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 rot="2700000">
            <a:off x="879801" y="-177256"/>
            <a:ext cx="4119316" cy="4119316"/>
          </a:xfrm>
          <a:custGeom>
            <a:avLst/>
            <a:gdLst>
              <a:gd name="connsiteX0" fmla="*/ 0 w 4119316"/>
              <a:gd name="connsiteY0" fmla="*/ 1465075 h 4119316"/>
              <a:gd name="connsiteX1" fmla="*/ 1465075 w 4119316"/>
              <a:gd name="connsiteY1" fmla="*/ 0 h 4119316"/>
              <a:gd name="connsiteX2" fmla="*/ 4119316 w 4119316"/>
              <a:gd name="connsiteY2" fmla="*/ 0 h 4119316"/>
              <a:gd name="connsiteX3" fmla="*/ 4119316 w 4119316"/>
              <a:gd name="connsiteY3" fmla="*/ 4119316 h 4119316"/>
              <a:gd name="connsiteX4" fmla="*/ 963060 w 4119316"/>
              <a:gd name="connsiteY4" fmla="*/ 4119316 h 4119316"/>
              <a:gd name="connsiteX5" fmla="*/ 0 w 4119316"/>
              <a:gd name="connsiteY5" fmla="*/ 3156256 h 41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316" h="4119316">
                <a:moveTo>
                  <a:pt x="0" y="1465075"/>
                </a:moveTo>
                <a:lnTo>
                  <a:pt x="1465075" y="0"/>
                </a:lnTo>
                <a:lnTo>
                  <a:pt x="4119316" y="0"/>
                </a:lnTo>
                <a:lnTo>
                  <a:pt x="4119316" y="4119316"/>
                </a:lnTo>
                <a:lnTo>
                  <a:pt x="963060" y="4119316"/>
                </a:lnTo>
                <a:lnTo>
                  <a:pt x="0" y="3156256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>
            <p:custDataLst>
              <p:tags r:id="rId3"/>
            </p:custDataLst>
          </p:nvPr>
        </p:nvCxnSpPr>
        <p:spPr>
          <a:xfrm>
            <a:off x="6339746" y="4328315"/>
            <a:ext cx="5007523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56238" cy="6858000"/>
          </a:xfrm>
          <a:prstGeom prst="rect">
            <a:avLst/>
          </a:prstGeom>
        </p:spPr>
      </p:pic>
      <p:sp>
        <p:nvSpPr>
          <p:cNvPr id="16" name="任意多边形: 形状 15"/>
          <p:cNvSpPr/>
          <p:nvPr>
            <p:custDataLst>
              <p:tags r:id="rId6"/>
            </p:custDataLst>
          </p:nvPr>
        </p:nvSpPr>
        <p:spPr>
          <a:xfrm rot="2700000">
            <a:off x="-2098140" y="1304197"/>
            <a:ext cx="4249605" cy="4249605"/>
          </a:xfrm>
          <a:custGeom>
            <a:avLst/>
            <a:gdLst>
              <a:gd name="connsiteX0" fmla="*/ 0 w 4249605"/>
              <a:gd name="connsiteY0" fmla="*/ 0 h 4249605"/>
              <a:gd name="connsiteX1" fmla="*/ 4249605 w 4249605"/>
              <a:gd name="connsiteY1" fmla="*/ 0 h 4249605"/>
              <a:gd name="connsiteX2" fmla="*/ 4249605 w 4249605"/>
              <a:gd name="connsiteY2" fmla="*/ 4249605 h 4249605"/>
              <a:gd name="connsiteX3" fmla="*/ 4211899 w 4249605"/>
              <a:gd name="connsiteY3" fmla="*/ 4249605 h 4249605"/>
              <a:gd name="connsiteX4" fmla="*/ 0 w 4249605"/>
              <a:gd name="connsiteY4" fmla="*/ 37707 h 42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9605" h="4249605">
                <a:moveTo>
                  <a:pt x="0" y="0"/>
                </a:moveTo>
                <a:lnTo>
                  <a:pt x="4249605" y="0"/>
                </a:lnTo>
                <a:lnTo>
                  <a:pt x="4249605" y="4249605"/>
                </a:lnTo>
                <a:lnTo>
                  <a:pt x="4211899" y="4249605"/>
                </a:lnTo>
                <a:lnTo>
                  <a:pt x="0" y="377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>
            <p:custDataLst>
              <p:tags r:id="rId7"/>
            </p:custDataLst>
          </p:nvPr>
        </p:nvSpPr>
        <p:spPr>
          <a:xfrm rot="8081045">
            <a:off x="-64357" y="2304806"/>
            <a:ext cx="4611268" cy="4611268"/>
          </a:xfrm>
          <a:custGeom>
            <a:avLst/>
            <a:gdLst>
              <a:gd name="connsiteX0" fmla="*/ 0 w 4119316"/>
              <a:gd name="connsiteY0" fmla="*/ 0 h 4119316"/>
              <a:gd name="connsiteX1" fmla="*/ 2856481 w 4119316"/>
              <a:gd name="connsiteY1" fmla="*/ 0 h 4119316"/>
              <a:gd name="connsiteX2" fmla="*/ 4119316 w 4119316"/>
              <a:gd name="connsiteY2" fmla="*/ 1262835 h 4119316"/>
              <a:gd name="connsiteX3" fmla="*/ 4119316 w 4119316"/>
              <a:gd name="connsiteY3" fmla="*/ 2831151 h 4119316"/>
              <a:gd name="connsiteX4" fmla="*/ 2831151 w 4119316"/>
              <a:gd name="connsiteY4" fmla="*/ 4119316 h 4119316"/>
              <a:gd name="connsiteX5" fmla="*/ 0 w 4119316"/>
              <a:gd name="connsiteY5" fmla="*/ 4119316 h 41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316" h="4119316">
                <a:moveTo>
                  <a:pt x="0" y="0"/>
                </a:moveTo>
                <a:lnTo>
                  <a:pt x="2856481" y="0"/>
                </a:lnTo>
                <a:lnTo>
                  <a:pt x="4119316" y="1262835"/>
                </a:lnTo>
                <a:lnTo>
                  <a:pt x="4119316" y="2831151"/>
                </a:lnTo>
                <a:lnTo>
                  <a:pt x="2831151" y="4119316"/>
                </a:lnTo>
                <a:lnTo>
                  <a:pt x="0" y="4119316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6339746" y="2533239"/>
            <a:ext cx="5007523" cy="1791523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8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9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0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1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>
            <p:custDataLst>
              <p:tags r:id="rId2"/>
            </p:custDataLst>
          </p:nvPr>
        </p:nvSpPr>
        <p:spPr>
          <a:xfrm rot="18900000" flipH="1">
            <a:off x="7871151" y="-177256"/>
            <a:ext cx="4119316" cy="4119316"/>
          </a:xfrm>
          <a:custGeom>
            <a:avLst/>
            <a:gdLst>
              <a:gd name="connsiteX0" fmla="*/ 0 w 4119316"/>
              <a:gd name="connsiteY0" fmla="*/ 1465075 h 4119316"/>
              <a:gd name="connsiteX1" fmla="*/ 1465075 w 4119316"/>
              <a:gd name="connsiteY1" fmla="*/ 0 h 4119316"/>
              <a:gd name="connsiteX2" fmla="*/ 4119316 w 4119316"/>
              <a:gd name="connsiteY2" fmla="*/ 0 h 4119316"/>
              <a:gd name="connsiteX3" fmla="*/ 4119316 w 4119316"/>
              <a:gd name="connsiteY3" fmla="*/ 4119316 h 4119316"/>
              <a:gd name="connsiteX4" fmla="*/ 963060 w 4119316"/>
              <a:gd name="connsiteY4" fmla="*/ 4119316 h 4119316"/>
              <a:gd name="connsiteX5" fmla="*/ 0 w 4119316"/>
              <a:gd name="connsiteY5" fmla="*/ 3156256 h 41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316" h="4119316">
                <a:moveTo>
                  <a:pt x="0" y="1465075"/>
                </a:moveTo>
                <a:lnTo>
                  <a:pt x="1465075" y="0"/>
                </a:lnTo>
                <a:lnTo>
                  <a:pt x="4119316" y="0"/>
                </a:lnTo>
                <a:lnTo>
                  <a:pt x="4119316" y="4119316"/>
                </a:lnTo>
                <a:lnTo>
                  <a:pt x="963060" y="4119316"/>
                </a:lnTo>
                <a:lnTo>
                  <a:pt x="0" y="3156256"/>
                </a:lnTo>
                <a:close/>
              </a:path>
            </a:pathLst>
          </a:custGeom>
          <a:noFill/>
          <a:ln w="66675"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3"/>
            </p:custDataLst>
          </p:nvPr>
        </p:nvSpPr>
        <p:spPr>
          <a:xfrm rot="13518955" flipH="1">
            <a:off x="6926993" y="2304806"/>
            <a:ext cx="4611268" cy="4611268"/>
          </a:xfrm>
          <a:custGeom>
            <a:avLst/>
            <a:gdLst>
              <a:gd name="connsiteX0" fmla="*/ 0 w 4119316"/>
              <a:gd name="connsiteY0" fmla="*/ 0 h 4119316"/>
              <a:gd name="connsiteX1" fmla="*/ 2856481 w 4119316"/>
              <a:gd name="connsiteY1" fmla="*/ 0 h 4119316"/>
              <a:gd name="connsiteX2" fmla="*/ 4119316 w 4119316"/>
              <a:gd name="connsiteY2" fmla="*/ 1262835 h 4119316"/>
              <a:gd name="connsiteX3" fmla="*/ 4119316 w 4119316"/>
              <a:gd name="connsiteY3" fmla="*/ 2831151 h 4119316"/>
              <a:gd name="connsiteX4" fmla="*/ 2831151 w 4119316"/>
              <a:gd name="connsiteY4" fmla="*/ 4119316 h 4119316"/>
              <a:gd name="connsiteX5" fmla="*/ 0 w 4119316"/>
              <a:gd name="connsiteY5" fmla="*/ 4119316 h 41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316" h="4119316">
                <a:moveTo>
                  <a:pt x="0" y="0"/>
                </a:moveTo>
                <a:lnTo>
                  <a:pt x="2856481" y="0"/>
                </a:lnTo>
                <a:lnTo>
                  <a:pt x="4119316" y="1262835"/>
                </a:lnTo>
                <a:lnTo>
                  <a:pt x="4119316" y="2831151"/>
                </a:lnTo>
                <a:lnTo>
                  <a:pt x="2831151" y="4119316"/>
                </a:lnTo>
                <a:lnTo>
                  <a:pt x="0" y="4119316"/>
                </a:lnTo>
                <a:close/>
              </a:path>
            </a:pathLst>
          </a:custGeom>
          <a:noFill/>
          <a:ln w="66675"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4"/>
            </p:custDataLst>
          </p:nvPr>
        </p:nvGrpSpPr>
        <p:grpSpPr>
          <a:xfrm flipV="1">
            <a:off x="48419" y="179814"/>
            <a:ext cx="669881" cy="673541"/>
            <a:chOff x="0" y="21120"/>
            <a:chExt cx="1115665" cy="1121761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21120"/>
              <a:ext cx="1115665" cy="1121761"/>
              <a:chOff x="5538167" y="2868119"/>
              <a:chExt cx="1115665" cy="1121761"/>
            </a:xfrm>
          </p:grpSpPr>
          <p:pic>
            <p:nvPicPr>
              <p:cNvPr id="10" name="图片 9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8167" y="2868119"/>
                <a:ext cx="1115665" cy="1121761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2774" y="3035774"/>
                <a:ext cx="786452" cy="786452"/>
              </a:xfrm>
              <a:prstGeom prst="rect">
                <a:avLst/>
              </a:prstGeom>
            </p:spPr>
          </p:pic>
        </p:grpSp>
        <p:sp>
          <p:nvSpPr>
            <p:cNvPr id="9" name="矩形 8"/>
            <p:cNvSpPr/>
            <p:nvPr>
              <p:custDataLst>
                <p:tags r:id="rId9"/>
              </p:custDataLst>
            </p:nvPr>
          </p:nvSpPr>
          <p:spPr>
            <a:xfrm rot="5400000">
              <a:off x="214532" y="238700"/>
              <a:ext cx="686600" cy="686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0" y="6030"/>
            <a:ext cx="12192000" cy="3825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724" y="1215094"/>
            <a:ext cx="2889754" cy="2889754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 rot="18900000" flipH="1">
            <a:off x="5208540" y="1772856"/>
            <a:ext cx="1774231" cy="1774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124704" y="3914235"/>
            <a:ext cx="5943445" cy="895351"/>
          </a:xfrm>
        </p:spPr>
        <p:txBody>
          <a:bodyPr anchor="b">
            <a:norm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3124977" y="4864533"/>
            <a:ext cx="5941249" cy="126956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2.xml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1.xml"/><Relationship Id="rId7" Type="http://schemas.openxmlformats.org/officeDocument/2006/relationships/image" Target="../media/image20.png"/><Relationship Id="rId6" Type="http://schemas.microsoft.com/office/2007/relationships/media" Target="../media/media2.mov"/><Relationship Id="rId5" Type="http://schemas.openxmlformats.org/officeDocument/2006/relationships/video" Target="../media/media2.mov"/><Relationship Id="rId4" Type="http://schemas.openxmlformats.org/officeDocument/2006/relationships/image" Target="../media/image19.png"/><Relationship Id="rId3" Type="http://schemas.microsoft.com/office/2007/relationships/media" Target="../media/media1.mov"/><Relationship Id="rId2" Type="http://schemas.openxmlformats.org/officeDocument/2006/relationships/video" Target="../media/media1.mov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microsoft.com/office/2007/relationships/media" Target="../media/media3.mov"/><Relationship Id="rId2" Type="http://schemas.openxmlformats.org/officeDocument/2006/relationships/video" Target="../media/media3.mov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5.xml"/><Relationship Id="rId2" Type="http://schemas.openxmlformats.org/officeDocument/2006/relationships/image" Target="../media/image31.GIF"/><Relationship Id="rId1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7.xml"/><Relationship Id="rId4" Type="http://schemas.openxmlformats.org/officeDocument/2006/relationships/image" Target="../media/image32.png"/><Relationship Id="rId3" Type="http://schemas.openxmlformats.org/officeDocument/2006/relationships/tags" Target="../tags/tag96.xml"/><Relationship Id="rId2" Type="http://schemas.microsoft.com/office/2007/relationships/media" Target="../media/media4.wmv"/><Relationship Id="rId1" Type="http://schemas.openxmlformats.org/officeDocument/2006/relationships/video" Target="../media/media4.wmv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9.xml"/><Relationship Id="rId4" Type="http://schemas.openxmlformats.org/officeDocument/2006/relationships/image" Target="../media/image33.png"/><Relationship Id="rId3" Type="http://schemas.openxmlformats.org/officeDocument/2006/relationships/tags" Target="../tags/tag98.xml"/><Relationship Id="rId2" Type="http://schemas.microsoft.com/office/2007/relationships/media" Target="../media/media5.wmv"/><Relationship Id="rId1" Type="http://schemas.openxmlformats.org/officeDocument/2006/relationships/video" Target="../media/media5.wmv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1.xml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3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86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微信图片_201906142207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165" y="1294765"/>
            <a:ext cx="2618105" cy="2618105"/>
          </a:xfrm>
          <a:prstGeom prst="rect">
            <a:avLst/>
          </a:prstGeom>
        </p:spPr>
      </p:pic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3903663" y="3766185"/>
            <a:ext cx="4384675" cy="499110"/>
          </a:xfrm>
        </p:spPr>
        <p:txBody>
          <a:bodyPr>
            <a:noAutofit/>
          </a:bodyPr>
          <a:lstStyle/>
          <a:p>
            <a:pPr algn="ctr"/>
            <a:r>
              <a:rPr lang="zh-CN" altLang="en-US" sz="2000">
                <a:sym typeface="+mn-ea"/>
              </a:rPr>
              <a:t>罗云鹏 吴凡 郭旭东 左都云 李成坤</a:t>
            </a:r>
            <a:endParaRPr lang="zh-CN" altLang="en-US" sz="200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>
                <a:sym typeface="+mn-ea"/>
              </a:rPr>
              <a:t>2019.6.15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5"/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8"/>
          <p:cNvSpPr/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292100"/>
            <a:ext cx="3109595" cy="441960"/>
          </a:xfrm>
        </p:spPr>
        <p:txBody>
          <a:bodyPr>
            <a:noAutofit/>
          </a:bodyPr>
          <a:lstStyle/>
          <a:p>
            <a:r>
              <a:rPr sz="2800" dirty="0">
                <a:latin typeface="+mj-ea"/>
                <a:ea typeface="+mj-ea"/>
              </a:rPr>
              <a:t>控制策略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491730" y="292100"/>
            <a:ext cx="4396105" cy="8509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 fontScale="92500" lnSpcReduction="1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>
                <a:sym typeface="+mn-ea"/>
              </a:rPr>
              <a:t>                         </a:t>
            </a:r>
            <a:r>
              <a:rPr sz="3600" b="0">
                <a:sym typeface="+mn-ea"/>
              </a:rPr>
              <a:t>נתניהו</a:t>
            </a:r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    </a:t>
            </a:r>
            <a:r>
              <a:rPr>
                <a:sym typeface="+mn-ea"/>
              </a:rPr>
              <a:t>              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621030" y="1143000"/>
                <a:ext cx="10391140" cy="1230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+mj-ea"/>
                    <a:ea typeface="+mj-ea"/>
                    <a:cs typeface="+mj-ea"/>
                  </a:rPr>
                  <a:t>第二个问题：吸引子（</a:t>
                </a:r>
                <a:r>
                  <a:rPr lang="en-US" altLang="zh-CN" sz="2400" b="1" dirty="0">
                    <a:latin typeface="+mj-ea"/>
                    <a:ea typeface="+mj-ea"/>
                    <a:cs typeface="+mj-ea"/>
                  </a:rPr>
                  <a:t>Lyapunov</a:t>
                </a:r>
                <a:r>
                  <a:rPr lang="zh-CN" altLang="en-US" sz="2400" b="1" dirty="0">
                    <a:latin typeface="+mj-ea"/>
                    <a:ea typeface="+mj-ea"/>
                    <a:cs typeface="+mj-ea"/>
                  </a:rPr>
                  <a:t>函数的目标点项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  <m:t>𝒕𝒂𝒓𝒈𝒆𝒕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+mj-ea"/>
                    <a:ea typeface="+mj-ea"/>
                    <a:cs typeface="+mj-ea"/>
                  </a:rPr>
                  <a:t>）的设计</a:t>
                </a:r>
                <a:endParaRPr lang="en-US" altLang="zh-CN" sz="2400" b="1" dirty="0">
                  <a:latin typeface="+mj-ea"/>
                  <a:ea typeface="+mj-ea"/>
                  <a:cs typeface="+mj-ea"/>
                </a:endParaRPr>
              </a:p>
              <a:p>
                <a:r>
                  <a:rPr lang="en-US" altLang="zh-CN" sz="2400" dirty="0">
                    <a:latin typeface="+mj-ea"/>
                    <a:ea typeface="+mj-ea"/>
                    <a:cs typeface="+mj-ea"/>
                  </a:rPr>
                  <a:t>	</a:t>
                </a:r>
                <a:r>
                  <a:rPr lang="zh-CN" altLang="en-US" sz="2400" dirty="0">
                    <a:latin typeface="+mj-ea"/>
                    <a:ea typeface="+mj-ea"/>
                    <a:cs typeface="+mj-ea"/>
                  </a:rPr>
                  <a:t>简单的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+mj-ea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+mj-ea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+mj-ea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+mj-ea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+mj-ea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+mj-ea"/>
                    <a:ea typeface="+mj-ea"/>
                    <a:cs typeface="+mj-ea"/>
                  </a:rPr>
                  <a:t>就可以满足</a:t>
                </a:r>
                <a:r>
                  <a:rPr lang="zh-CN" altLang="en-US" sz="2400" dirty="0">
                    <a:latin typeface="+mj-ea"/>
                    <a:cs typeface="+mj-ea"/>
                    <a:sym typeface="+mn-ea"/>
                  </a:rPr>
                  <a:t>“位置到达给定值”，为了使方</a:t>
                </a:r>
                <a:r>
                  <a:rPr lang="en-US" altLang="zh-CN" sz="2400" dirty="0">
                    <a:latin typeface="+mj-ea"/>
                    <a:cs typeface="+mj-ea"/>
                    <a:sym typeface="+mn-ea"/>
                  </a:rPr>
                  <a:t>	</a:t>
                </a:r>
                <a:r>
                  <a:rPr lang="zh-CN" altLang="en-US" sz="2400" dirty="0">
                    <a:latin typeface="+mj-ea"/>
                    <a:cs typeface="+mj-ea"/>
                    <a:sym typeface="+mn-ea"/>
                  </a:rPr>
                  <a:t>向能“基本”到达目标点，我们采用了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j-ea"/>
                        <a:sym typeface="+mn-ea"/>
                      </a:rPr>
                      <m:t>𝐿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+mj-ea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j-ea"/>
                            <a:sym typeface="+mn-ea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j-ea"/>
                            <a:sym typeface="+mn-ea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j-ea"/>
                            <a:sym typeface="+mn-ea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j-ea"/>
                        <a:sym typeface="+mn-ea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+mj-ea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j-ea"/>
                            <a:sym typeface="+mn-ea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j-ea"/>
                            <a:sym typeface="+mn-ea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j-ea"/>
                        <a:sym typeface="+mn-ea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j-ea"/>
                        <a:sym typeface="+mn-ea"/>
                      </a:rPr>
                      <m:t>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j-ea"/>
                        <a:sym typeface="+mn-ea"/>
                      </a:rPr>
                      <m:t>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+mj-ea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j-ea"/>
                            <a:sym typeface="+mn-ea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j-ea"/>
                            <a:sym typeface="+mn-ea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>
                  <a:latin typeface="+mj-ea"/>
                  <a:ea typeface="+mj-ea"/>
                  <a:cs typeface="+mj-ea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" y="1143000"/>
                <a:ext cx="10391140" cy="1230401"/>
              </a:xfrm>
              <a:prstGeom prst="rect">
                <a:avLst/>
              </a:prstGeom>
              <a:blipFill rotWithShape="1">
                <a:blip r:embed="rId1"/>
                <a:stretch>
                  <a:fillRect l="-822" t="-3980" b="-8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directionStrength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7875" y="2538461"/>
            <a:ext cx="3890232" cy="4236030"/>
          </a:xfrm>
          <a:prstGeom prst="rect">
            <a:avLst/>
          </a:prstGeom>
        </p:spPr>
      </p:pic>
      <p:pic>
        <p:nvPicPr>
          <p:cNvPr id="7" name="directionStrength4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21938" y="2538461"/>
            <a:ext cx="3890232" cy="4236031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indefinite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292100"/>
            <a:ext cx="3109595" cy="441960"/>
          </a:xfrm>
        </p:spPr>
        <p:txBody>
          <a:bodyPr>
            <a:noAutofit/>
          </a:bodyPr>
          <a:lstStyle/>
          <a:p>
            <a:r>
              <a:rPr sz="2800" dirty="0">
                <a:latin typeface="+mj-ea"/>
                <a:ea typeface="+mj-ea"/>
              </a:rPr>
              <a:t>控制策略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491730" y="292100"/>
            <a:ext cx="4396105" cy="8509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 fontScale="92500" lnSpcReduction="1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>
                <a:sym typeface="+mn-ea"/>
              </a:rPr>
              <a:t>                         </a:t>
            </a:r>
            <a:r>
              <a:rPr sz="3600" b="0">
                <a:sym typeface="+mn-ea"/>
              </a:rPr>
              <a:t>נתניהו</a:t>
            </a:r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    </a:t>
            </a:r>
            <a:r>
              <a:rPr>
                <a:sym typeface="+mn-ea"/>
              </a:rPr>
              <a:t>              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621030" y="1143000"/>
                <a:ext cx="10391140" cy="2142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+mj-ea"/>
                    <a:ea typeface="+mj-ea"/>
                    <a:cs typeface="+mj-ea"/>
                  </a:rPr>
                  <a:t>第三个问题：排斥子（</a:t>
                </a:r>
                <a:r>
                  <a:rPr lang="en-US" altLang="zh-CN" sz="2400" b="1" dirty="0">
                    <a:latin typeface="+mj-ea"/>
                    <a:ea typeface="+mj-ea"/>
                    <a:cs typeface="+mj-ea"/>
                  </a:rPr>
                  <a:t>Lyapunov</a:t>
                </a:r>
                <a:r>
                  <a:rPr lang="zh-CN" altLang="en-US" sz="2400" b="1" dirty="0">
                    <a:latin typeface="+mj-ea"/>
                    <a:ea typeface="+mj-ea"/>
                    <a:cs typeface="+mj-ea"/>
                  </a:rPr>
                  <a:t>函数的障碍点项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  <m:t>𝒐𝒃𝒔𝒕𝒂𝒄𝒍𝒆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+mj-ea"/>
                    <a:ea typeface="+mj-ea"/>
                    <a:cs typeface="+mj-ea"/>
                  </a:rPr>
                  <a:t>）的设计</a:t>
                </a:r>
                <a:endParaRPr lang="en-US" altLang="zh-CN" sz="2400" b="1" dirty="0">
                  <a:latin typeface="+mj-ea"/>
                  <a:ea typeface="+mj-ea"/>
                  <a:cs typeface="+mj-ea"/>
                </a:endParaRPr>
              </a:p>
              <a:p>
                <a:r>
                  <a:rPr lang="en-US" altLang="zh-CN" sz="2400" dirty="0">
                    <a:latin typeface="+mj-ea"/>
                    <a:ea typeface="+mj-ea"/>
                    <a:cs typeface="+mj-ea"/>
                  </a:rPr>
                  <a:t>	</a:t>
                </a:r>
                <a:r>
                  <a:rPr lang="zh-CN" altLang="en-US" sz="2400" dirty="0">
                    <a:latin typeface="+mj-ea"/>
                    <a:ea typeface="+mj-ea"/>
                    <a:cs typeface="+mj-ea"/>
                  </a:rPr>
                  <a:t>简单的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  <m:t>𝑘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+mj-ea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+mj-ea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+mj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+mj-ea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+mj-ea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+mj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 i="1">
                        <a:latin typeface="Cambria Math" panose="02040503050406030204" pitchFamily="18" charset="0"/>
                        <a:ea typeface="+mj-ea"/>
                        <a:cs typeface="+mj-ea"/>
                      </a:rPr>
                      <m:t>可以</m:t>
                    </m:r>
                  </m:oMath>
                </a14:m>
                <a:r>
                  <a:rPr lang="zh-CN" altLang="en-US" sz="2400" dirty="0">
                    <a:latin typeface="+mj-ea"/>
                    <a:ea typeface="+mj-ea"/>
                    <a:cs typeface="+mj-ea"/>
                  </a:rPr>
                  <a:t>解决，但是会反应慢</a:t>
                </a:r>
                <a:r>
                  <a:rPr lang="en-US" altLang="zh-CN" sz="2400" dirty="0">
                    <a:latin typeface="+mj-ea"/>
                    <a:ea typeface="+mj-ea"/>
                    <a:cs typeface="+mj-ea"/>
                  </a:rPr>
                  <a:t>+</a:t>
                </a:r>
                <a:r>
                  <a:rPr lang="zh-CN" altLang="en-US" sz="2400" dirty="0">
                    <a:latin typeface="+mj-ea"/>
                    <a:ea typeface="+mj-ea"/>
                    <a:cs typeface="+mj-ea"/>
                  </a:rPr>
                  <a:t>超调大，我们可以提前判断：</a:t>
                </a:r>
                <a:r>
                  <a:rPr lang="en-US" altLang="zh-CN" sz="2400" dirty="0">
                    <a:latin typeface="+mj-ea"/>
                    <a:ea typeface="+mj-ea"/>
                    <a:cs typeface="+mj-ea"/>
                  </a:rPr>
                  <a:t>	</a:t>
                </a:r>
                <a:r>
                  <a:rPr lang="zh-CN" altLang="en-US" sz="2400" dirty="0">
                    <a:latin typeface="+mj-ea"/>
                    <a:ea typeface="+mj-ea"/>
                    <a:cs typeface="+mj-ea"/>
                  </a:rPr>
                  <a:t>如果当前方向正前方会遇到障碍的话就提前避障。</a:t>
                </a:r>
                <a:endParaRPr lang="en-US" altLang="zh-CN" sz="2400" dirty="0">
                  <a:latin typeface="+mj-ea"/>
                  <a:ea typeface="+mj-ea"/>
                  <a:cs typeface="+mj-ea"/>
                </a:endParaRPr>
              </a:p>
              <a:p>
                <a:r>
                  <a:rPr lang="en-US" altLang="zh-CN" sz="2400" dirty="0">
                    <a:latin typeface="+mj-ea"/>
                    <a:ea typeface="+mj-ea"/>
                    <a:cs typeface="+mj-ea"/>
                  </a:rPr>
                  <a:t>	</a:t>
                </a:r>
                <a:r>
                  <a:rPr lang="zh-CN" altLang="en-US" sz="2400" dirty="0">
                    <a:latin typeface="+mj-ea"/>
                    <a:ea typeface="+mj-ea"/>
                    <a:cs typeface="+mj-ea"/>
                  </a:rPr>
                  <a:t>但提前避障的话可能会出现在目标点处的不稳定，所以在提前避障时</a:t>
                </a:r>
                <a:r>
                  <a:rPr lang="en-US" altLang="zh-CN" sz="2400" dirty="0">
                    <a:latin typeface="+mj-ea"/>
                    <a:ea typeface="+mj-ea"/>
                    <a:cs typeface="+mj-ea"/>
                  </a:rPr>
                  <a:t>	</a:t>
                </a:r>
                <a:r>
                  <a:rPr lang="zh-CN" altLang="en-US" sz="2400" dirty="0">
                    <a:latin typeface="+mj-ea"/>
                    <a:ea typeface="+mj-ea"/>
                    <a:cs typeface="+mj-ea"/>
                  </a:rPr>
                  <a:t>距离障碍点越远排斥子越弱。</a:t>
                </a:r>
                <a:endParaRPr lang="en-US" altLang="zh-CN" sz="2400" dirty="0">
                  <a:latin typeface="+mj-ea"/>
                  <a:ea typeface="+mj-ea"/>
                  <a:cs typeface="+mj-ea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" y="1143000"/>
                <a:ext cx="10391140" cy="2142831"/>
              </a:xfrm>
              <a:prstGeom prst="rect">
                <a:avLst/>
              </a:prstGeom>
              <a:blipFill rotWithShape="1">
                <a:blip r:embed="rId1"/>
                <a:stretch>
                  <a:fillRect l="-822" t="-2279" b="-5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randomInitialWithObstaclePredictChan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1400" y="3382719"/>
            <a:ext cx="3493244" cy="31504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151" y="3382719"/>
            <a:ext cx="5390776" cy="263059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292100"/>
            <a:ext cx="3109595" cy="441960"/>
          </a:xfrm>
        </p:spPr>
        <p:txBody>
          <a:bodyPr>
            <a:noAutofit/>
          </a:bodyPr>
          <a:lstStyle/>
          <a:p>
            <a:r>
              <a:rPr sz="2800" dirty="0">
                <a:latin typeface="+mj-ea"/>
                <a:ea typeface="+mj-ea"/>
              </a:rPr>
              <a:t>控制策略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491730" y="292100"/>
            <a:ext cx="4396105" cy="8509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 fontScale="92500" lnSpcReduction="1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>
                <a:sym typeface="+mn-ea"/>
              </a:rPr>
              <a:t>                         </a:t>
            </a:r>
            <a:r>
              <a:rPr sz="3600" b="0">
                <a:sym typeface="+mn-ea"/>
              </a:rPr>
              <a:t>נתניהו</a:t>
            </a:r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    </a:t>
            </a:r>
            <a:r>
              <a:rPr>
                <a:sym typeface="+mn-ea"/>
              </a:rPr>
              <a:t>              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621030" y="1143000"/>
                <a:ext cx="10391140" cy="1572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+mj-ea"/>
                    <a:ea typeface="+mj-ea"/>
                    <a:cs typeface="+mj-ea"/>
                  </a:rPr>
                  <a:t>第四个问题：参数不准确对模型的影响</a:t>
                </a:r>
                <a:endParaRPr lang="en-US" altLang="zh-CN" sz="2400" b="1" dirty="0">
                  <a:latin typeface="+mj-ea"/>
                  <a:ea typeface="+mj-ea"/>
                  <a:cs typeface="+mj-ea"/>
                </a:endParaRPr>
              </a:p>
              <a:p>
                <a:r>
                  <a:rPr lang="en-US" altLang="zh-CN" sz="2400" dirty="0">
                    <a:latin typeface="+mj-ea"/>
                    <a:ea typeface="+mj-ea"/>
                    <a:cs typeface="+mj-ea"/>
                  </a:rPr>
                  <a:t>	</a:t>
                </a:r>
                <a:r>
                  <a:rPr lang="zh-CN" altLang="en-US" sz="2400" dirty="0">
                    <a:latin typeface="+mj-ea"/>
                    <a:ea typeface="+mj-ea"/>
                    <a:cs typeface="+mj-ea"/>
                  </a:rPr>
                  <a:t>可以发现，只有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  <m:t>𝑟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+mj-ea"/>
                        <a:cs typeface="+mj-ea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+mj-ea"/>
                        <a:cs typeface="+mj-ea"/>
                      </a:rPr>
                      <m:t>即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  <a:ea typeface="+mj-ea"/>
                        <a:cs typeface="+mj-ea"/>
                      </a:rPr>
                      <m:t>车辆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+mj-ea"/>
                        <a:cs typeface="+mj-ea"/>
                      </a:rPr>
                      <m:t>旋转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  <a:ea typeface="+mj-ea"/>
                        <a:cs typeface="+mj-ea"/>
                      </a:rPr>
                      <m:t>中心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+mj-ea"/>
                        <a:cs typeface="+mj-ea"/>
                      </a:rPr>
                      <m:t>与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  <a:ea typeface="+mj-ea"/>
                        <a:cs typeface="+mj-ea"/>
                      </a:rPr>
                      <m:t>测量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+mj-ea"/>
                        <a:cs typeface="+mj-ea"/>
                      </a:rPr>
                      <m:t>中心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  <a:ea typeface="+mj-ea"/>
                        <a:cs typeface="+mj-ea"/>
                      </a:rPr>
                      <m:t>的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+mj-ea"/>
                        <a:cs typeface="+mj-ea"/>
                      </a:rPr>
                      <m:t>距离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+mj-ea"/>
                        <a:cs typeface="+mj-ea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+mj-ea"/>
                        <a:cs typeface="+mj-ea"/>
                      </a:rPr>
                      <m:t>对</m:t>
                    </m:r>
                  </m:oMath>
                </a14:m>
                <a:r>
                  <a:rPr lang="zh-CN" altLang="en-US" sz="2400" dirty="0">
                    <a:latin typeface="+mj-ea"/>
                    <a:ea typeface="+mj-ea"/>
                    <a:cs typeface="+mj-ea"/>
                  </a:rPr>
                  <a:t>控制有较大</a:t>
                </a:r>
                <a:r>
                  <a:rPr lang="en-US" altLang="zh-CN" sz="2400" dirty="0">
                    <a:latin typeface="+mj-ea"/>
                    <a:ea typeface="+mj-ea"/>
                    <a:cs typeface="+mj-ea"/>
                  </a:rPr>
                  <a:t>		</a:t>
                </a:r>
                <a:r>
                  <a:rPr lang="zh-CN" altLang="en-US" sz="2400" dirty="0">
                    <a:latin typeface="+mj-ea"/>
                    <a:ea typeface="+mj-ea"/>
                    <a:cs typeface="+mj-ea"/>
                  </a:rPr>
                  <a:t>影响。我们对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j-ea"/>
                    <a:cs typeface="+mj-ea"/>
                  </a:rPr>
                  <a:t>预先进行了一些测量</a:t>
                </a:r>
                <a:r>
                  <a:rPr lang="zh-CN" altLang="en-US" sz="2400" dirty="0">
                    <a:latin typeface="+mj-ea"/>
                    <a:ea typeface="+mj-ea"/>
                    <a:cs typeface="+mj-ea"/>
                  </a:rPr>
                  <a:t>，但由于还是可能存在误差，</a:t>
                </a:r>
                <a:r>
                  <a:rPr lang="en-US" altLang="zh-CN" sz="2400" dirty="0">
                    <a:latin typeface="+mj-ea"/>
                    <a:ea typeface="+mj-ea"/>
                    <a:cs typeface="+mj-ea"/>
                  </a:rPr>
                  <a:t>	</a:t>
                </a:r>
                <a:r>
                  <a:rPr lang="zh-CN" altLang="en-US" sz="2400" dirty="0">
                    <a:latin typeface="+mj-ea"/>
                    <a:ea typeface="+mj-ea"/>
                    <a:cs typeface="+mj-ea"/>
                  </a:rPr>
                  <a:t>我们使小车在到达目标点附近时提前停下。</a:t>
                </a:r>
                <a:endParaRPr lang="en-US" altLang="zh-CN" sz="2400" dirty="0">
                  <a:latin typeface="+mj-ea"/>
                  <a:ea typeface="+mj-ea"/>
                  <a:cs typeface="+mj-ea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" y="1143000"/>
                <a:ext cx="10391140" cy="1572097"/>
              </a:xfrm>
              <a:prstGeom prst="rect">
                <a:avLst/>
              </a:prstGeom>
              <a:blipFill rotWithShape="1">
                <a:blip r:embed="rId1"/>
                <a:stretch>
                  <a:fillRect l="-822" t="-3113" b="-8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15" y="2683467"/>
            <a:ext cx="3523367" cy="16818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275" y="2642568"/>
            <a:ext cx="4138150" cy="17636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15" y="4558404"/>
            <a:ext cx="3523367" cy="18475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356" y="4558404"/>
            <a:ext cx="4110814" cy="1855833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292100"/>
            <a:ext cx="3109595" cy="441960"/>
          </a:xfrm>
        </p:spPr>
        <p:txBody>
          <a:bodyPr>
            <a:noAutofit/>
          </a:bodyPr>
          <a:lstStyle/>
          <a:p>
            <a:r>
              <a:rPr sz="2800" dirty="0">
                <a:latin typeface="+mj-ea"/>
                <a:ea typeface="+mj-ea"/>
              </a:rPr>
              <a:t>工程实现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491730" y="292100"/>
            <a:ext cx="4396105" cy="8509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 fontScale="92500" lnSpcReduction="1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>
                <a:sym typeface="+mn-ea"/>
              </a:rPr>
              <a:t>                         </a:t>
            </a:r>
            <a:r>
              <a:rPr sz="3600" b="0">
                <a:sym typeface="+mn-ea"/>
              </a:rPr>
              <a:t>נתניהו</a:t>
            </a:r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    </a:t>
            </a:r>
            <a:r>
              <a:rPr>
                <a:sym typeface="+mn-ea"/>
              </a:rPr>
              <a:t>              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SystemStru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189990"/>
            <a:ext cx="10058400" cy="51600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292100"/>
            <a:ext cx="3109595" cy="441960"/>
          </a:xfrm>
        </p:spPr>
        <p:txBody>
          <a:bodyPr>
            <a:noAutofit/>
          </a:bodyPr>
          <a:lstStyle/>
          <a:p>
            <a:r>
              <a:rPr sz="2800" dirty="0">
                <a:latin typeface="+mj-ea"/>
                <a:ea typeface="+mj-ea"/>
              </a:rPr>
              <a:t>效果展示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491730" y="292100"/>
            <a:ext cx="4396105" cy="8509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>
                <a:sym typeface="+mn-ea"/>
              </a:rPr>
              <a:t>                         </a:t>
            </a:r>
            <a:r>
              <a:rPr sz="3600" b="0">
                <a:sym typeface="+mn-ea"/>
              </a:rPr>
              <a:t>נתניהו</a:t>
            </a:r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    </a:t>
            </a:r>
            <a:r>
              <a:rPr>
                <a:sym typeface="+mn-ea"/>
              </a:rPr>
              <a:t>              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randomInitialNoObstacleRe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7545" y="2014855"/>
            <a:ext cx="3429000" cy="3695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7875" y="1047115"/>
            <a:ext cx="5768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控制精度效果（距目标点小于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100mm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randomInitialObstacleRe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0" y="1885950"/>
            <a:ext cx="3429000" cy="39528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27430" y="5838825"/>
            <a:ext cx="5768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单车到固定点多次实验轨迹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77180" y="5838825"/>
            <a:ext cx="5768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单车途经障碍多次实验轨迹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292100"/>
            <a:ext cx="3109595" cy="441960"/>
          </a:xfrm>
        </p:spPr>
        <p:txBody>
          <a:bodyPr>
            <a:noAutofit/>
          </a:bodyPr>
          <a:lstStyle/>
          <a:p>
            <a:r>
              <a:rPr sz="2800" dirty="0">
                <a:latin typeface="+mj-ea"/>
                <a:ea typeface="+mj-ea"/>
              </a:rPr>
              <a:t>效果展示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491730" y="292100"/>
            <a:ext cx="4396105" cy="8509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 fontScale="92500" lnSpcReduction="1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>
                <a:sym typeface="+mn-ea"/>
              </a:rPr>
              <a:t>                         </a:t>
            </a:r>
            <a:r>
              <a:rPr sz="3600" b="0">
                <a:sym typeface="+mn-ea"/>
              </a:rPr>
              <a:t>נתניהו</a:t>
            </a:r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    </a:t>
            </a:r>
            <a:r>
              <a:rPr>
                <a:sym typeface="+mn-ea"/>
              </a:rPr>
              <a:t>              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fixe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59660" y="955040"/>
            <a:ext cx="7472680" cy="52832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3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292100"/>
            <a:ext cx="3109595" cy="441960"/>
          </a:xfrm>
        </p:spPr>
        <p:txBody>
          <a:bodyPr>
            <a:noAutofit/>
          </a:bodyPr>
          <a:lstStyle/>
          <a:p>
            <a:r>
              <a:rPr sz="2800" dirty="0">
                <a:latin typeface="+mj-ea"/>
                <a:ea typeface="+mj-ea"/>
              </a:rPr>
              <a:t>效果展示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491730" y="292100"/>
            <a:ext cx="4396105" cy="8509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 fontScale="92500" lnSpcReduction="1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>
                <a:sym typeface="+mn-ea"/>
              </a:rPr>
              <a:t>                         </a:t>
            </a:r>
            <a:r>
              <a:rPr sz="3600" b="0">
                <a:sym typeface="+mn-ea"/>
              </a:rPr>
              <a:t>נתניהו</a:t>
            </a:r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    </a:t>
            </a:r>
            <a:r>
              <a:rPr>
                <a:sym typeface="+mn-ea"/>
              </a:rPr>
              <a:t>              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sin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03475" y="903605"/>
            <a:ext cx="7384415" cy="52768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91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292100"/>
            <a:ext cx="3109595" cy="441960"/>
          </a:xfrm>
        </p:spPr>
        <p:txBody>
          <a:bodyPr>
            <a:noAutofit/>
          </a:bodyPr>
          <a:lstStyle/>
          <a:p>
            <a:r>
              <a:rPr sz="2800" dirty="0">
                <a:latin typeface="+mj-ea"/>
                <a:ea typeface="+mj-ea"/>
              </a:rPr>
              <a:t>总结与展望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491730" y="292100"/>
            <a:ext cx="4396105" cy="8509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 fontScale="92500" lnSpcReduction="1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>
                <a:sym typeface="+mn-ea"/>
              </a:rPr>
              <a:t>                         </a:t>
            </a:r>
            <a:r>
              <a:rPr sz="3600" b="0">
                <a:sym typeface="+mn-ea"/>
              </a:rPr>
              <a:t>נתניהו</a:t>
            </a:r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    </a:t>
            </a:r>
            <a:r>
              <a:rPr>
                <a:sym typeface="+mn-ea"/>
              </a:rPr>
              <a:t>              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1030" y="1143000"/>
            <a:ext cx="1039114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>
              <a:latin typeface="+mj-ea"/>
              <a:ea typeface="+mj-ea"/>
              <a:cs typeface="+mj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 b="1" dirty="0">
                <a:latin typeface="+mj-ea"/>
                <a:ea typeface="+mj-ea"/>
                <a:cs typeface="+mj-ea"/>
                <a:sym typeface="+mn-ea"/>
              </a:rPr>
              <a:t>创新</a:t>
            </a:r>
            <a:r>
              <a:rPr lang="zh-CN" altLang="en-US" sz="2400" b="1" dirty="0" smtClean="0">
                <a:latin typeface="+mj-ea"/>
                <a:ea typeface="+mj-ea"/>
                <a:cs typeface="+mj-ea"/>
                <a:sym typeface="+mn-ea"/>
              </a:rPr>
              <a:t>点</a:t>
            </a:r>
            <a:endParaRPr lang="zh-CN" altLang="en-US" sz="2400" dirty="0">
              <a:latin typeface="+mj-ea"/>
              <a:ea typeface="+mj-ea"/>
              <a:cs typeface="+mj-ea"/>
            </a:endParaRPr>
          </a:p>
          <a:p>
            <a:endParaRPr lang="en-US" altLang="zh-CN" sz="2400" dirty="0" smtClean="0">
              <a:latin typeface="+mj-ea"/>
              <a:ea typeface="+mj-ea"/>
              <a:cs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+mj-ea"/>
                <a:ea typeface="+mj-ea"/>
                <a:cs typeface="+mj-ea"/>
                <a:sym typeface="+mn-ea"/>
              </a:rPr>
              <a:t>采用全局的</a:t>
            </a:r>
            <a:r>
              <a:rPr lang="en-US" altLang="zh-CN" sz="2400" dirty="0" err="1">
                <a:latin typeface="+mj-ea"/>
                <a:ea typeface="+mj-ea"/>
                <a:cs typeface="+mj-ea"/>
                <a:sym typeface="+mn-ea"/>
              </a:rPr>
              <a:t>Lyapunov</a:t>
            </a:r>
            <a:r>
              <a:rPr lang="zh-CN" altLang="en-US" sz="2400" dirty="0" smtClean="0">
                <a:latin typeface="+mj-ea"/>
                <a:ea typeface="+mj-ea"/>
                <a:cs typeface="+mj-ea"/>
                <a:sym typeface="+mn-ea"/>
              </a:rPr>
              <a:t>函数来实现定点到定点，以及碰撞避免的控制</a:t>
            </a:r>
            <a:r>
              <a:rPr lang="zh-CN" altLang="en-US" sz="2400" smtClean="0">
                <a:latin typeface="+mj-ea"/>
                <a:ea typeface="+mj-ea"/>
                <a:cs typeface="+mj-ea"/>
                <a:sym typeface="+mn-ea"/>
              </a:rPr>
              <a:t>方法。</a:t>
            </a:r>
            <a:endParaRPr lang="zh-CN" altLang="en-US" sz="2400" smtClean="0">
              <a:latin typeface="+mj-ea"/>
              <a:ea typeface="+mj-ea"/>
              <a:cs typeface="+mj-ea"/>
              <a:sym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smtClean="0">
                <a:latin typeface="+mj-ea"/>
                <a:ea typeface="+mj-ea"/>
                <a:cs typeface="+mj-ea"/>
              </a:rPr>
              <a:t>Vicon</a:t>
            </a:r>
            <a:r>
              <a:rPr lang="zh-CN" altLang="en-US" sz="2400" smtClean="0">
                <a:latin typeface="+mj-ea"/>
                <a:ea typeface="+mj-ea"/>
                <a:cs typeface="+mj-ea"/>
              </a:rPr>
              <a:t>系统、小车系统以及控制平台整合。</a:t>
            </a:r>
            <a:endParaRPr lang="zh-CN" altLang="en-US" sz="2400" smtClean="0">
              <a:latin typeface="+mj-ea"/>
              <a:ea typeface="+mj-ea"/>
              <a:cs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smtClean="0">
                <a:latin typeface="+mj-ea"/>
                <a:ea typeface="+mj-ea"/>
                <a:cs typeface="+mj-ea"/>
              </a:rPr>
              <a:t>复杂编队的实现。</a:t>
            </a:r>
            <a:endParaRPr lang="zh-CN" altLang="en-US" sz="2400" smtClean="0">
              <a:latin typeface="+mj-ea"/>
              <a:ea typeface="+mj-ea"/>
              <a:cs typeface="+mj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zh-CN" altLang="en-US" sz="2400" b="1" dirty="0">
              <a:latin typeface="+mj-ea"/>
              <a:ea typeface="+mj-ea"/>
              <a:cs typeface="+mj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 b="1" dirty="0">
                <a:latin typeface="+mj-ea"/>
                <a:ea typeface="+mj-ea"/>
                <a:cs typeface="+mj-ea"/>
                <a:sym typeface="+mn-ea"/>
              </a:rPr>
              <a:t>可改进之</a:t>
            </a:r>
            <a:r>
              <a:rPr lang="zh-CN" altLang="en-US" sz="2400" b="1" dirty="0" smtClean="0">
                <a:latin typeface="+mj-ea"/>
                <a:ea typeface="+mj-ea"/>
                <a:cs typeface="+mj-ea"/>
                <a:sym typeface="+mn-ea"/>
              </a:rPr>
              <a:t>处</a:t>
            </a:r>
            <a:endParaRPr lang="en-US" altLang="zh-CN" sz="2400" dirty="0" smtClean="0">
              <a:latin typeface="+mj-ea"/>
              <a:ea typeface="+mj-ea"/>
              <a:cs typeface="+mj-ea"/>
            </a:endParaRPr>
          </a:p>
          <a:p>
            <a:endParaRPr lang="zh-CN" altLang="en-US" sz="2400" dirty="0">
              <a:latin typeface="+mj-ea"/>
              <a:ea typeface="+mj-ea"/>
              <a:cs typeface="+mj-ea"/>
            </a:endParaRPr>
          </a:p>
          <a:p>
            <a:pPr marL="457200" indent="-457200">
              <a:buAutoNum type="arabicPeriod"/>
            </a:pPr>
            <a:r>
              <a:rPr lang="zh-CN" altLang="en-US" sz="2400" dirty="0" smtClean="0">
                <a:latin typeface="+mj-ea"/>
                <a:ea typeface="+mj-ea"/>
                <a:cs typeface="+mj-ea"/>
                <a:sym typeface="+mn-ea"/>
              </a:rPr>
              <a:t>小车真正的中心点和</a:t>
            </a:r>
            <a:r>
              <a:rPr lang="en-US" altLang="zh-CN" sz="2400" dirty="0" err="1" smtClean="0">
                <a:latin typeface="+mj-ea"/>
                <a:ea typeface="+mj-ea"/>
                <a:cs typeface="+mj-ea"/>
                <a:sym typeface="+mn-ea"/>
              </a:rPr>
              <a:t>vicon</a:t>
            </a:r>
            <a:r>
              <a:rPr lang="zh-CN" altLang="en-US" sz="2400" dirty="0" smtClean="0">
                <a:latin typeface="+mj-ea"/>
                <a:ea typeface="+mj-ea"/>
                <a:cs typeface="+mj-ea"/>
                <a:sym typeface="+mn-ea"/>
              </a:rPr>
              <a:t>读的中心点不同，导致旋转时发生偏差，可以改进算法，在运动中多次标定校正。</a:t>
            </a:r>
            <a:endParaRPr lang="en-US" altLang="zh-CN" sz="2400" dirty="0" smtClean="0">
              <a:latin typeface="+mj-ea"/>
              <a:ea typeface="+mj-ea"/>
              <a:cs typeface="+mj-ea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+mj-ea"/>
                <a:ea typeface="+mj-ea"/>
                <a:cs typeface="+mj-ea"/>
                <a:sym typeface="+mn-ea"/>
              </a:rPr>
              <a:t>受</a:t>
            </a:r>
            <a:r>
              <a:rPr lang="zh-CN" altLang="en-US" sz="2400" dirty="0" smtClean="0">
                <a:latin typeface="+mj-ea"/>
                <a:ea typeface="+mj-ea"/>
                <a:cs typeface="+mj-ea"/>
                <a:sym typeface="+mn-ea"/>
              </a:rPr>
              <a:t>限于环境限制，可以考虑通过小车自带</a:t>
            </a:r>
            <a:r>
              <a:rPr lang="en-US" altLang="zh-CN" sz="2400" dirty="0" smtClean="0">
                <a:latin typeface="+mj-ea"/>
                <a:ea typeface="+mj-ea"/>
                <a:cs typeface="+mj-ea"/>
                <a:sym typeface="+mn-ea"/>
              </a:rPr>
              <a:t>GPS</a:t>
            </a:r>
            <a:r>
              <a:rPr lang="zh-CN" altLang="en-US" sz="2400" dirty="0" smtClean="0">
                <a:latin typeface="+mj-ea"/>
                <a:ea typeface="+mj-ea"/>
                <a:cs typeface="+mj-ea"/>
                <a:sym typeface="+mn-ea"/>
              </a:rPr>
              <a:t>和惯性测量进行定位。</a:t>
            </a:r>
            <a:endParaRPr lang="zh-CN" altLang="en-US" sz="2400">
              <a:latin typeface="+mj-ea"/>
              <a:ea typeface="+mj-ea"/>
              <a:cs typeface="+mj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e07edde791e9755785dd04a44e43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09332" y="9525"/>
            <a:ext cx="14210665" cy="6838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926590" y="-915035"/>
            <a:ext cx="16162655" cy="8485505"/>
          </a:xfrm>
          <a:prstGeom prst="rect">
            <a:avLst/>
          </a:prstGeom>
          <a:solidFill>
            <a:schemeClr val="bg2">
              <a:lumMod val="90000"/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292100"/>
            <a:ext cx="3109595" cy="441960"/>
          </a:xfrm>
        </p:spPr>
        <p:txBody>
          <a:bodyPr>
            <a:noAutofit/>
          </a:bodyPr>
          <a:lstStyle/>
          <a:p>
            <a:r>
              <a:rPr sz="2800">
                <a:latin typeface="+mj-ea"/>
                <a:ea typeface="+mj-ea"/>
                <a:cs typeface="+mj-ea"/>
                <a:sym typeface="+mn-ea"/>
              </a:rPr>
              <a:t>任务分工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491730" y="292100"/>
            <a:ext cx="4396105" cy="8509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>
                <a:sym typeface="+mn-ea"/>
              </a:rPr>
              <a:t>                         </a:t>
            </a:r>
            <a:r>
              <a:rPr sz="3600" b="0">
                <a:sym typeface="+mn-ea"/>
              </a:rPr>
              <a:t>נתניהו</a:t>
            </a:r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    </a:t>
            </a:r>
            <a:r>
              <a:rPr>
                <a:sym typeface="+mn-ea"/>
              </a:rPr>
              <a:t>              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77875" y="1835150"/>
            <a:ext cx="67297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罗云鹏：控制平台搭建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吴凡：仿真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郭旭东：stm32、项目进度管理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左都云：算法设计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李成坤：系统联调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Commi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385" y="1143000"/>
            <a:ext cx="6140450" cy="338664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281 0.113426 L 0.007760 -4.419074 " pathEditMode="relative" rAng="0" ptsTypes="">
                                      <p:cBhvr>
                                        <p:cTn id="19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-23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ldLvl="0" animBg="1"/>
      <p:bldP spid="3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292100"/>
            <a:ext cx="3109595" cy="441960"/>
          </a:xfrm>
        </p:spPr>
        <p:txBody>
          <a:bodyPr>
            <a:noAutofit/>
          </a:bodyPr>
          <a:lstStyle/>
          <a:p>
            <a:r>
              <a:rPr sz="2800" dirty="0">
                <a:latin typeface="+mj-ea"/>
                <a:ea typeface="+mj-ea"/>
              </a:rPr>
              <a:t>参考文献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491730" y="292100"/>
            <a:ext cx="4396105" cy="8509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 fontScale="92500" lnSpcReduction="1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dirty="0">
                <a:sym typeface="+mn-ea"/>
              </a:rPr>
              <a:t>                         </a:t>
            </a:r>
            <a:r>
              <a:rPr sz="3600" b="0" dirty="0">
                <a:sym typeface="+mn-ea"/>
              </a:rPr>
              <a:t>נתניהו</a:t>
            </a:r>
            <a:r>
              <a:rPr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    </a:t>
            </a:r>
            <a:r>
              <a:rPr dirty="0">
                <a:sym typeface="+mn-ea"/>
              </a:rPr>
              <a:t>              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1030" y="1143000"/>
            <a:ext cx="103911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latin typeface="+mj-ea"/>
              <a:ea typeface="+mj-ea"/>
              <a:cs typeface="+mj-ea"/>
            </a:endParaRPr>
          </a:p>
          <a:p>
            <a:r>
              <a:rPr lang="en-US" altLang="zh-CN" dirty="0"/>
              <a:t>[1]: M. Aicardi, G. </a:t>
            </a:r>
            <a:r>
              <a:rPr lang="en-US" altLang="zh-CN" dirty="0" err="1"/>
              <a:t>Casalino</a:t>
            </a:r>
            <a:r>
              <a:rPr lang="en-US" altLang="zh-CN" dirty="0"/>
              <a:t>, A. </a:t>
            </a:r>
            <a:r>
              <a:rPr lang="en-US" altLang="zh-CN" dirty="0" err="1"/>
              <a:t>Bicchi</a:t>
            </a:r>
            <a:r>
              <a:rPr lang="en-US" altLang="zh-CN" dirty="0"/>
              <a:t> and A. </a:t>
            </a:r>
            <a:r>
              <a:rPr lang="en-US" altLang="zh-CN" dirty="0" err="1"/>
              <a:t>Balestrino</a:t>
            </a:r>
            <a:r>
              <a:rPr lang="en-US" altLang="zh-CN" dirty="0"/>
              <a:t>, "Closed loop steering of unicycle like vehicles via Lyapunov techniques," in </a:t>
            </a:r>
            <a:r>
              <a:rPr lang="en-US" altLang="zh-CN" i="1" dirty="0"/>
              <a:t>IEEE Robotics &amp; Automation Magazine</a:t>
            </a:r>
            <a:r>
              <a:rPr lang="en-US" altLang="zh-CN" dirty="0"/>
              <a:t>, vol. 2, no. 1, pp. 27-35, March 1995</a:t>
            </a:r>
            <a:endParaRPr lang="en-US" altLang="zh-CN" dirty="0"/>
          </a:p>
          <a:p>
            <a:r>
              <a:rPr lang="en-US" altLang="zh-CN" dirty="0"/>
              <a:t>[2]: G. </a:t>
            </a:r>
            <a:r>
              <a:rPr lang="en-US" altLang="zh-CN" dirty="0" err="1"/>
              <a:t>Indiveri</a:t>
            </a:r>
            <a:r>
              <a:rPr lang="en-US" altLang="zh-CN" dirty="0"/>
              <a:t>, "Kinematic time-invariant control of a 2D nonholonomic vehicle," </a:t>
            </a:r>
            <a:r>
              <a:rPr lang="en-US" altLang="zh-CN" i="1" dirty="0"/>
              <a:t>Proceedings of the 38th IEEE Conference on Decision and Control (Cat. No.99CH36304)</a:t>
            </a:r>
            <a:r>
              <a:rPr lang="en-US" altLang="zh-CN" dirty="0"/>
              <a:t>, Phoenix, AZ, USA, 1999, pp. 2112-2117 vol.3.</a:t>
            </a:r>
            <a:endParaRPr lang="en-US" altLang="zh-CN" dirty="0"/>
          </a:p>
          <a:p>
            <a:r>
              <a:rPr lang="en-US" altLang="zh-CN" dirty="0"/>
              <a:t>[3]: F. </a:t>
            </a:r>
            <a:r>
              <a:rPr lang="en-US" altLang="zh-CN" dirty="0" err="1"/>
              <a:t>Xie</a:t>
            </a:r>
            <a:r>
              <a:rPr lang="en-US" altLang="zh-CN" dirty="0"/>
              <a:t> and R. Fierro, "First-state contractive model predictive control of nonholonomic mobile robots," </a:t>
            </a:r>
            <a:r>
              <a:rPr lang="en-US" altLang="zh-CN" i="1" dirty="0"/>
              <a:t>2008 American Control Conference</a:t>
            </a:r>
            <a:r>
              <a:rPr lang="en-US" altLang="zh-CN" dirty="0"/>
              <a:t>, Seattle, WA, 2008, pp. 3494-3499.</a:t>
            </a:r>
            <a:endParaRPr lang="en-US" altLang="zh-CN" dirty="0"/>
          </a:p>
          <a:p>
            <a:r>
              <a:rPr lang="en-US" altLang="zh-CN" dirty="0"/>
              <a:t>[4]: H. Kim, K. Lee, S. Lee and M. Park, "Obstacle avoidance navigation using a local path planning method," </a:t>
            </a:r>
            <a:r>
              <a:rPr lang="en-US" altLang="zh-CN" i="1" dirty="0"/>
              <a:t>Proceedings of 35th IEEE Conference on Decision and Control</a:t>
            </a:r>
            <a:r>
              <a:rPr lang="en-US" altLang="zh-CN" dirty="0"/>
              <a:t>, Kobe, Japan, 1996, pp. 869-874 vol.1.</a:t>
            </a:r>
            <a:endParaRPr lang="en-US" altLang="zh-CN" dirty="0"/>
          </a:p>
          <a:p>
            <a:r>
              <a:rPr lang="en-US" altLang="zh-CN" dirty="0"/>
              <a:t>[5]: D. Cruz, J. McClintock, B. </a:t>
            </a:r>
            <a:r>
              <a:rPr lang="en-US" altLang="zh-CN" dirty="0" err="1"/>
              <a:t>Perteet</a:t>
            </a:r>
            <a:r>
              <a:rPr lang="en-US" altLang="zh-CN" dirty="0"/>
              <a:t>, O. A. A. </a:t>
            </a:r>
            <a:r>
              <a:rPr lang="en-US" altLang="zh-CN" dirty="0" err="1"/>
              <a:t>Orqueda</a:t>
            </a:r>
            <a:r>
              <a:rPr lang="en-US" altLang="zh-CN" dirty="0"/>
              <a:t>, Y. Cao and R. Fierro, "Decentralized cooperative control - A multivehicle platform for research in networked embedded systems," in </a:t>
            </a:r>
            <a:r>
              <a:rPr lang="en-US" altLang="zh-CN" i="1" dirty="0"/>
              <a:t>IEEE Control Systems Magazine</a:t>
            </a:r>
            <a:r>
              <a:rPr lang="en-US" altLang="zh-CN" dirty="0"/>
              <a:t>, vol. 27, no. 3, pp. 58-78, June 2007.</a:t>
            </a:r>
            <a:endParaRPr lang="en-US" altLang="zh-CN" dirty="0"/>
          </a:p>
          <a:p>
            <a:r>
              <a:rPr lang="en-US" altLang="zh-CN" dirty="0"/>
              <a:t>[6]: W. Yuan and Z. Li, "Navigation and collision avoidance for nonholonomic robots using quadrupole potential function," </a:t>
            </a:r>
            <a:r>
              <a:rPr lang="en-US" altLang="zh-CN" i="1" dirty="0"/>
              <a:t>2017 2nd International Conference on Advanced Robotics and Mechatronics (ICARM)</a:t>
            </a:r>
            <a:r>
              <a:rPr lang="en-US" altLang="zh-CN" dirty="0"/>
              <a:t>, Hefei, 2017, pp. 47-52.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292100"/>
            <a:ext cx="3109595" cy="44196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选题背景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491730" y="292100"/>
            <a:ext cx="4396105" cy="8509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 fontScale="92500" lnSpcReduction="1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>
                <a:sym typeface="+mn-ea"/>
              </a:rPr>
              <a:t>                         </a:t>
            </a:r>
            <a:r>
              <a:rPr sz="3600" b="0">
                <a:sym typeface="+mn-ea"/>
              </a:rPr>
              <a:t>נתניהו</a:t>
            </a:r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    </a:t>
            </a:r>
            <a:r>
              <a:rPr>
                <a:sym typeface="+mn-ea"/>
              </a:rPr>
              <a:t>              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31825" y="1191895"/>
            <a:ext cx="103911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+mj-ea"/>
                <a:ea typeface="+mj-ea"/>
                <a:cs typeface="+mj-ea"/>
              </a:rPr>
              <a:t>巴比伦行动 </a:t>
            </a:r>
            <a:endParaRPr lang="zh-CN" altLang="en-US" sz="2400">
              <a:latin typeface="+mj-ea"/>
              <a:ea typeface="+mj-ea"/>
              <a:cs typeface="+mj-ea"/>
            </a:endParaRPr>
          </a:p>
          <a:p>
            <a:r>
              <a:rPr lang="zh-CN" altLang="en-US" sz="2400">
                <a:latin typeface="+mj-ea"/>
                <a:ea typeface="+mj-ea"/>
                <a:cs typeface="+mj-ea"/>
              </a:rPr>
              <a:t>      1981年6月 7日，以色列出动14架飞机偷袭了伊拉克首都巴格达东南约20公里处的核反应堆，使这个造价4亿美元的设备遭到了彻底的摧毁。</a:t>
            </a:r>
            <a:endParaRPr lang="zh-CN" altLang="en-US" sz="2400">
              <a:latin typeface="+mj-ea"/>
              <a:ea typeface="+mj-ea"/>
              <a:cs typeface="+mj-ea"/>
            </a:endParaRPr>
          </a:p>
          <a:p>
            <a:r>
              <a:rPr lang="zh-CN" altLang="en-US" sz="2400">
                <a:latin typeface="+mj-ea"/>
                <a:ea typeface="+mj-ea"/>
                <a:cs typeface="+mj-ea"/>
              </a:rPr>
              <a:t>      </a:t>
            </a:r>
            <a:r>
              <a:rPr lang="zh-CN" altLang="en-US" sz="2400">
                <a:latin typeface="+mj-ea"/>
                <a:ea typeface="+mj-ea"/>
                <a:cs typeface="+mj-ea"/>
                <a:sym typeface="+mn-ea"/>
              </a:rPr>
              <a:t>以色列机群</a:t>
            </a:r>
            <a:r>
              <a:rPr lang="zh-CN" altLang="en-US" sz="2400">
                <a:latin typeface="+mj-ea"/>
                <a:ea typeface="+mj-ea"/>
                <a:cs typeface="+mj-ea"/>
              </a:rPr>
              <a:t>在被约旦雷达站发现时，由于它们以密集编队飞行，在雷达屏幕上呈现出一个大的模糊亮点，很像一架大型民用客机，从而蒙混过关。</a:t>
            </a:r>
            <a:endParaRPr lang="zh-CN" altLang="en-US" sz="2400">
              <a:latin typeface="+mj-ea"/>
              <a:ea typeface="+mj-ea"/>
              <a:cs typeface="+mj-ea"/>
            </a:endParaRPr>
          </a:p>
        </p:txBody>
      </p:sp>
      <p:pic>
        <p:nvPicPr>
          <p:cNvPr id="7" name="图片 6" descr="cb8065380cd791238fe8f357ad345982b2b7808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" y="3129915"/>
            <a:ext cx="3131185" cy="3070225"/>
          </a:xfrm>
          <a:prstGeom prst="rect">
            <a:avLst/>
          </a:prstGeom>
        </p:spPr>
      </p:pic>
      <p:pic>
        <p:nvPicPr>
          <p:cNvPr id="8" name="图片 7" descr="005LuAv9zy7bQlyaS5Vf7&amp;6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90" y="3129915"/>
            <a:ext cx="2844800" cy="3073400"/>
          </a:xfrm>
          <a:prstGeom prst="rect">
            <a:avLst/>
          </a:prstGeom>
        </p:spPr>
      </p:pic>
      <p:pic>
        <p:nvPicPr>
          <p:cNvPr id="9" name="图片 8" descr="u=1274831533,3595827454&amp;fm=26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075" y="3482340"/>
            <a:ext cx="3551555" cy="2365375"/>
          </a:xfrm>
          <a:prstGeom prst="rect">
            <a:avLst/>
          </a:prstGeom>
        </p:spPr>
      </p:pic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sym typeface="+mn-ea"/>
              </a:rPr>
              <a:t>谢谢</a:t>
            </a:r>
            <a:endParaRPr lang="zh-CN" altLang="en-US" sz="5400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32a0afbc974e307f331f9ce20afb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340" y="1814830"/>
            <a:ext cx="3288030" cy="28505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292100"/>
            <a:ext cx="3109595" cy="441960"/>
          </a:xfrm>
        </p:spPr>
        <p:txBody>
          <a:bodyPr>
            <a:noAutofit/>
          </a:bodyPr>
          <a:lstStyle/>
          <a:p>
            <a:r>
              <a:rPr sz="2800" dirty="0">
                <a:latin typeface="+mj-ea"/>
                <a:ea typeface="+mj-ea"/>
              </a:rPr>
              <a:t>控制目标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491730" y="292100"/>
            <a:ext cx="4396105" cy="8509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 fontScale="92500" lnSpcReduction="1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>
                <a:sym typeface="+mn-ea"/>
              </a:rPr>
              <a:t>                         </a:t>
            </a:r>
            <a:r>
              <a:rPr sz="3600" b="0">
                <a:sym typeface="+mn-ea"/>
              </a:rPr>
              <a:t>נתניהו</a:t>
            </a:r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    </a:t>
            </a:r>
            <a:r>
              <a:rPr>
                <a:sym typeface="+mn-ea"/>
              </a:rPr>
              <a:t>              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330190" y="1306195"/>
            <a:ext cx="655764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+mj-ea"/>
                <a:ea typeface="+mj-ea"/>
                <a:cs typeface="+mj-ea"/>
                <a:sym typeface="+mn-ea"/>
              </a:rPr>
              <a:t>理想目标</a:t>
            </a:r>
            <a:endParaRPr lang="zh-CN" altLang="en-US" b="1">
              <a:latin typeface="+mj-ea"/>
              <a:ea typeface="+mj-ea"/>
              <a:cs typeface="+mj-ea"/>
              <a:sym typeface="+mn-ea"/>
            </a:endParaRPr>
          </a:p>
          <a:p>
            <a:endParaRPr lang="zh-CN" altLang="en-US"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两辆车跟随另一辆车的轨迹运动，三辆车组成一定队形前进且不发生碰撞。</a:t>
            </a:r>
            <a:endParaRPr lang="zh-CN" altLang="en-US" sz="2400" b="1">
              <a:latin typeface="+mj-ea"/>
              <a:ea typeface="+mj-ea"/>
              <a:cs typeface="+mj-ea"/>
            </a:endParaRPr>
          </a:p>
          <a:p>
            <a:endParaRPr lang="zh-CN" altLang="en-US" sz="2400" b="1">
              <a:latin typeface="+mj-ea"/>
              <a:ea typeface="+mj-ea"/>
              <a:cs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+mj-ea"/>
                <a:ea typeface="+mj-ea"/>
                <a:cs typeface="+mj-ea"/>
              </a:rPr>
              <a:t>控制精度</a:t>
            </a:r>
            <a:endParaRPr lang="zh-CN" altLang="en-US" sz="2400" b="1">
              <a:latin typeface="+mj-ea"/>
              <a:ea typeface="+mj-ea"/>
              <a:cs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b="1">
              <a:latin typeface="+mj-ea"/>
              <a:ea typeface="+mj-ea"/>
              <a:cs typeface="+mj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跟随车辆到相应目标点的距离小于一定范围。</a:t>
            </a:r>
            <a:endParaRPr lang="zh-CN" altLang="en-US" sz="2400" b="1">
              <a:latin typeface="+mj-ea"/>
              <a:ea typeface="+mj-ea"/>
              <a:cs typeface="+mj-ea"/>
            </a:endParaRPr>
          </a:p>
          <a:p>
            <a:endParaRPr lang="zh-CN" altLang="en-US" sz="2400" b="1">
              <a:latin typeface="+mj-ea"/>
              <a:ea typeface="+mj-ea"/>
              <a:cs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+mj-ea"/>
                <a:ea typeface="+mj-ea"/>
                <a:cs typeface="+mj-ea"/>
              </a:rPr>
              <a:t>任务分解</a:t>
            </a:r>
            <a:endParaRPr lang="zh-CN" altLang="en-US" sz="2400" b="1">
              <a:latin typeface="+mj-ea"/>
              <a:ea typeface="+mj-ea"/>
              <a:cs typeface="+mj-ea"/>
            </a:endParaRPr>
          </a:p>
          <a:p>
            <a:endParaRPr lang="zh-CN" altLang="en-US" sz="2400" b="1">
              <a:latin typeface="+mj-ea"/>
              <a:ea typeface="+mj-ea"/>
              <a:cs typeface="+mj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控制一辆车前往固定目标 → 控制一辆车通过避障前往固定目标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→ 一辆车跟随另一辆车进行运动 → 三辆车组成编队进行运动 → 编队切换及其他更复杂的控制。</a:t>
            </a:r>
            <a:endParaRPr lang="zh-CN" altLang="en-US" sz="2400" b="1">
              <a:latin typeface="+mj-ea"/>
              <a:ea typeface="+mj-ea"/>
              <a:cs typeface="+mj-ea"/>
            </a:endParaRPr>
          </a:p>
          <a:p>
            <a:endParaRPr lang="zh-CN" altLang="en-US" sz="2400" b="1">
              <a:latin typeface="+mj-ea"/>
              <a:ea typeface="+mj-ea"/>
              <a:cs typeface="+mj-ea"/>
            </a:endParaRPr>
          </a:p>
          <a:p>
            <a:endParaRPr lang="zh-CN" altLang="en-US" sz="2400">
              <a:latin typeface="+mj-ea"/>
              <a:ea typeface="+mj-ea"/>
              <a:cs typeface="+mj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292100"/>
            <a:ext cx="3109595" cy="441960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latin typeface="+mj-ea"/>
                <a:ea typeface="+mj-ea"/>
              </a:rPr>
              <a:t>模型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491730" y="292100"/>
            <a:ext cx="4396105" cy="8509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 fontScale="92500" lnSpcReduction="1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dirty="0">
                <a:sym typeface="+mn-ea"/>
              </a:rPr>
              <a:t>                         </a:t>
            </a:r>
            <a:r>
              <a:rPr sz="3600" b="0" dirty="0">
                <a:sym typeface="+mn-ea"/>
              </a:rPr>
              <a:t>נתניהו</a:t>
            </a:r>
            <a:r>
              <a:rPr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    </a:t>
            </a:r>
            <a:r>
              <a:rPr dirty="0">
                <a:sym typeface="+mn-ea"/>
              </a:rPr>
              <a:t>              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777875" y="4523014"/>
                <a:ext cx="565558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>
                    <a:latin typeface="+mj-ea"/>
                    <a:ea typeface="+mj-ea"/>
                  </a:rPr>
                  <a:t>目标：车的位置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b="0" i="1" smtClean="0">
                        <a:latin typeface="+mj-ea"/>
                        <a:ea typeface="+mj-ea"/>
                      </a:rPr>
                      <m:t>𝑥</m:t>
                    </m:r>
                    <m:r>
                      <a:rPr lang="en-US" altLang="zh-CN" sz="2000" b="0" i="1" smtClean="0">
                        <a:latin typeface="+mj-ea"/>
                        <a:ea typeface="+mj-ea"/>
                      </a:rPr>
                      <m:t>, </m:t>
                    </m:r>
                    <m:r>
                      <a:rPr lang="en-US" altLang="zh-CN" sz="2000" b="0" i="1" smtClean="0">
                        <a:latin typeface="+mj-ea"/>
                        <a:ea typeface="+mj-ea"/>
                      </a:rPr>
                      <m:t>𝑦</m:t>
                    </m:r>
                    <m:r>
                      <a:rPr lang="en-US" altLang="zh-CN" sz="2000" b="0" i="1" smtClean="0">
                        <a:latin typeface="+mj-ea"/>
                        <a:ea typeface="+mj-ea"/>
                      </a:rPr>
                      <m:t>)</m:t>
                    </m:r>
                    <m:r>
                      <a:rPr lang="zh-CN" altLang="en-US" sz="2000" i="1">
                        <a:latin typeface="+mj-ea"/>
                        <a:ea typeface="+mj-ea"/>
                      </a:rPr>
                      <m:t>和</m:t>
                    </m:r>
                  </m:oMath>
                </a14:m>
                <a:r>
                  <a:rPr lang="zh-CN" altLang="en-US" sz="2000" dirty="0" smtClean="0">
                    <a:latin typeface="+mj-ea"/>
                    <a:ea typeface="+mj-ea"/>
                  </a:rPr>
                  <a:t>角度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+mj-ea"/>
                        <a:ea typeface="+mj-ea"/>
                      </a:rPr>
                      <m:t>𝜃</m:t>
                    </m:r>
                  </m:oMath>
                </a14:m>
                <a:endParaRPr lang="en-US" altLang="zh-CN" sz="2000" dirty="0" smtClean="0">
                  <a:latin typeface="+mj-ea"/>
                  <a:ea typeface="+mj-ea"/>
                </a:endParaRPr>
              </a:p>
              <a:p>
                <a:r>
                  <a:rPr lang="zh-CN" altLang="en-US" sz="2000" dirty="0" smtClean="0">
                    <a:latin typeface="+mj-ea"/>
                    <a:ea typeface="+mj-ea"/>
                  </a:rPr>
                  <a:t>控制：小车的速度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+mj-ea"/>
                        <a:ea typeface="+mj-ea"/>
                      </a:rPr>
                      <m:t>v</m:t>
                    </m:r>
                  </m:oMath>
                </a14:m>
                <a:r>
                  <a:rPr lang="zh-CN" altLang="en-US" sz="2000" dirty="0" smtClean="0">
                    <a:latin typeface="+mj-ea"/>
                    <a:ea typeface="+mj-ea"/>
                  </a:rPr>
                  <a:t>和转向速度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+mj-ea"/>
                        <a:ea typeface="+mj-ea"/>
                      </a:rPr>
                      <m:t>𝜔</m:t>
                    </m:r>
                  </m:oMath>
                </a14:m>
                <a:r>
                  <a:rPr lang="zh-CN" altLang="en-US" sz="2000" dirty="0" smtClean="0">
                    <a:latin typeface="+mj-ea"/>
                    <a:ea typeface="+mj-ea"/>
                  </a:rPr>
                  <a:t>，即小车的两轮速度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+mj-ea"/>
                        <a:ea typeface="+mj-ea"/>
                      </a:rPr>
                      <m:t>v</m:t>
                    </m:r>
                    <m:r>
                      <a:rPr lang="en-US" altLang="zh-CN" sz="2000" b="0" i="1" dirty="0" smtClean="0">
                        <a:latin typeface="+mj-ea"/>
                        <a:ea typeface="+mj-ea"/>
                      </a:rPr>
                      <m:t>_</m:t>
                    </m:r>
                    <m:r>
                      <a:rPr lang="en-US" altLang="zh-CN" sz="2000" b="0" i="1" dirty="0" smtClean="0">
                        <a:latin typeface="+mj-ea"/>
                        <a:ea typeface="+mj-ea"/>
                      </a:rPr>
                      <m:t>𝐿</m:t>
                    </m:r>
                  </m:oMath>
                </a14:m>
                <a:r>
                  <a:rPr lang="en-US" altLang="zh-CN" sz="2000" dirty="0" smtClean="0">
                    <a:latin typeface="+mj-ea"/>
                    <a:ea typeface="+mj-ea"/>
                  </a:rPr>
                  <a:t> </a:t>
                </a:r>
                <a:r>
                  <a:rPr lang="zh-CN" altLang="en-US" sz="2000" dirty="0" smtClean="0">
                    <a:latin typeface="+mj-ea"/>
                    <a:ea typeface="+mj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+mj-ea"/>
                        <a:ea typeface="+mj-ea"/>
                      </a:rPr>
                      <m:t>𝑣</m:t>
                    </m:r>
                    <m:r>
                      <a:rPr lang="en-US" altLang="zh-CN" sz="2000" b="0" i="1" dirty="0" smtClean="0">
                        <a:latin typeface="+mj-ea"/>
                        <a:ea typeface="+mj-ea"/>
                      </a:rPr>
                      <m:t>_</m:t>
                    </m:r>
                    <m:r>
                      <a:rPr lang="en-US" altLang="zh-CN" sz="2000" b="0" i="1" dirty="0" smtClean="0">
                        <a:latin typeface="+mj-ea"/>
                        <a:ea typeface="+mj-ea"/>
                      </a:rPr>
                      <m:t>𝑅</m:t>
                    </m:r>
                  </m:oMath>
                </a14:m>
                <a:endParaRPr lang="zh-CN" altLang="en-US" sz="2000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310" y="2921000"/>
                <a:ext cx="5655310" cy="1134745"/>
              </a:xfrm>
              <a:prstGeom prst="rect">
                <a:avLst/>
              </a:prstGeom>
              <a:blipFill rotWithShape="1">
                <a:blip r:embed="rId1"/>
                <a:stretch>
                  <a:fillRect l="-1187" t="-3593" r="-108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6" name="图片 5" descr="57dc3f528aa47a6fe44bd9479fb685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593215"/>
            <a:ext cx="4962525" cy="29908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" name="图示 4"/>
          <p:cNvGraphicFramePr/>
          <p:nvPr/>
        </p:nvGraphicFramePr>
        <p:xfrm>
          <a:off x="692785" y="20320"/>
          <a:ext cx="10829290" cy="6817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777875" y="292100"/>
            <a:ext cx="3109595" cy="441960"/>
          </a:xfrm>
        </p:spPr>
        <p:txBody>
          <a:bodyPr>
            <a:noAutofit/>
          </a:bodyPr>
          <a:p>
            <a:r>
              <a:rPr sz="2800" dirty="0">
                <a:latin typeface="+mj-ea"/>
                <a:ea typeface="+mj-ea"/>
              </a:rPr>
              <a:t>文献调研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8" name="标题 1"/>
          <p:cNvSpPr>
            <a:spLocks noGrp="1"/>
          </p:cNvSpPr>
          <p:nvPr/>
        </p:nvSpPr>
        <p:spPr>
          <a:xfrm>
            <a:off x="7491730" y="292100"/>
            <a:ext cx="4396105" cy="8509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dirty="0">
                <a:sym typeface="+mn-ea"/>
              </a:rPr>
              <a:t>                         </a:t>
            </a:r>
            <a:r>
              <a:rPr sz="3600" b="0" dirty="0">
                <a:sym typeface="+mn-ea"/>
              </a:rPr>
              <a:t>נתניהו</a:t>
            </a:r>
            <a:r>
              <a:rPr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    </a:t>
            </a:r>
            <a:r>
              <a:rPr dirty="0">
                <a:sym typeface="+mn-ea"/>
              </a:rPr>
              <a:t>               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292100"/>
            <a:ext cx="3109595" cy="44196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问题与挑战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491730" y="292100"/>
            <a:ext cx="4396105" cy="8509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 fontScale="92500" lnSpcReduction="1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>
                <a:sym typeface="+mn-ea"/>
              </a:rPr>
              <a:t>                         </a:t>
            </a:r>
            <a:r>
              <a:rPr sz="3600" b="0">
                <a:sym typeface="+mn-ea"/>
              </a:rPr>
              <a:t>נתניהו</a:t>
            </a:r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    </a:t>
            </a:r>
            <a:r>
              <a:rPr>
                <a:sym typeface="+mn-ea"/>
              </a:rPr>
              <a:t>              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53415" y="1143000"/>
            <a:ext cx="1039114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j-ea"/>
                <a:ea typeface="+mj-ea"/>
                <a:cs typeface="+mj-ea"/>
              </a:rPr>
              <a:t>运动方向必须与当前车头一致</a:t>
            </a:r>
            <a:endParaRPr lang="zh-CN" altLang="en-US" sz="2400" b="1" dirty="0">
              <a:latin typeface="+mj-ea"/>
              <a:ea typeface="+mj-ea"/>
              <a:cs typeface="+mj-ea"/>
            </a:endParaRPr>
          </a:p>
          <a:p>
            <a:endParaRPr lang="zh-CN" altLang="en-US" sz="2400" b="1" dirty="0">
              <a:latin typeface="+mj-ea"/>
              <a:ea typeface="+mj-ea"/>
              <a:cs typeface="+mj-ea"/>
            </a:endParaRPr>
          </a:p>
          <a:p>
            <a:r>
              <a:rPr lang="en-US" altLang="zh-CN" sz="2400" dirty="0">
                <a:sym typeface="+mn-ea"/>
              </a:rPr>
              <a:t>“The main difficulty of solving the above problems is that two-wheeled robots belong to the class of non-</a:t>
            </a:r>
            <a:r>
              <a:rPr lang="en-US" altLang="zh-CN" sz="2400" dirty="0" err="1">
                <a:sym typeface="+mn-ea"/>
              </a:rPr>
              <a:t>holomonic</a:t>
            </a:r>
            <a:r>
              <a:rPr lang="en-US" altLang="zh-CN" sz="2400" dirty="0">
                <a:sym typeface="+mn-ea"/>
              </a:rPr>
              <a:t> which..”</a:t>
            </a:r>
            <a:endParaRPr lang="en-US" altLang="zh-CN" sz="2400" dirty="0"/>
          </a:p>
          <a:p>
            <a:r>
              <a:rPr lang="en-US" altLang="zh-CN" sz="2400" dirty="0">
                <a:sym typeface="+mn-ea"/>
              </a:rPr>
              <a:t>“..due to Brockett’ condition, there is no continuous static time-invariant controller that can stabilize a non-</a:t>
            </a:r>
            <a:r>
              <a:rPr lang="en-US" altLang="zh-CN" sz="2400" dirty="0" err="1">
                <a:sym typeface="+mn-ea"/>
              </a:rPr>
              <a:t>holomonic</a:t>
            </a:r>
            <a:r>
              <a:rPr lang="en-US" altLang="zh-CN" sz="2400" dirty="0">
                <a:sym typeface="+mn-ea"/>
              </a:rPr>
              <a:t> system to a target point”</a:t>
            </a:r>
            <a:r>
              <a:rPr lang="en-US" altLang="zh-CN" sz="2400" baseline="30000" dirty="0">
                <a:sym typeface="+mn-ea"/>
              </a:rPr>
              <a:t>[6]</a:t>
            </a:r>
            <a:endParaRPr lang="en-US" altLang="zh-CN" sz="2400" dirty="0">
              <a:latin typeface="+mj-ea"/>
              <a:ea typeface="+mj-ea"/>
              <a:cs typeface="+mj-ea"/>
              <a:sym typeface="+mn-ea"/>
            </a:endParaRPr>
          </a:p>
          <a:p>
            <a:endParaRPr lang="en-US" altLang="zh-CN" sz="2400" dirty="0">
              <a:latin typeface="+mj-ea"/>
              <a:ea typeface="+mj-ea"/>
              <a:cs typeface="+mj-ea"/>
              <a:sym typeface="+mn-ea"/>
            </a:endParaRPr>
          </a:p>
          <a:p>
            <a:r>
              <a:rPr lang="zh-CN" altLang="en-US" sz="2400" dirty="0">
                <a:latin typeface="+mj-ea"/>
                <a:ea typeface="+mj-ea"/>
                <a:cs typeface="+mj-ea"/>
                <a:sym typeface="+mn-ea"/>
              </a:rPr>
              <a:t>     即：简单的</a:t>
            </a:r>
            <a:r>
              <a:rPr lang="en-US" altLang="zh-CN" sz="2400" dirty="0">
                <a:latin typeface="+mj-ea"/>
                <a:ea typeface="+mj-ea"/>
                <a:cs typeface="+mj-ea"/>
                <a:sym typeface="+mn-ea"/>
              </a:rPr>
              <a:t>LTI</a:t>
            </a:r>
            <a:r>
              <a:rPr lang="zh-CN" altLang="en-US" sz="2400" dirty="0">
                <a:latin typeface="+mj-ea"/>
                <a:ea typeface="+mj-ea"/>
                <a:cs typeface="+mj-ea"/>
                <a:sym typeface="+mn-ea"/>
              </a:rPr>
              <a:t>控制器无法达到控制精度</a:t>
            </a:r>
            <a:r>
              <a:rPr lang="en-US" altLang="zh-CN" sz="2400" dirty="0">
                <a:latin typeface="+mj-ea"/>
                <a:ea typeface="+mj-ea"/>
                <a:cs typeface="+mj-ea"/>
                <a:sym typeface="+mn-ea"/>
              </a:rPr>
              <a:t>(</a:t>
            </a:r>
            <a:r>
              <a:rPr lang="zh-CN" altLang="en-US" sz="2400" dirty="0">
                <a:latin typeface="+mj-ea"/>
                <a:ea typeface="+mj-ea"/>
                <a:cs typeface="+mj-ea"/>
                <a:sym typeface="+mn-ea"/>
              </a:rPr>
              <a:t>使</a:t>
            </a:r>
            <a:r>
              <a:rPr lang="en-US" altLang="zh-CN" sz="2400" dirty="0">
                <a:latin typeface="+mj-ea"/>
                <a:ea typeface="+mj-ea"/>
                <a:cs typeface="+mj-ea"/>
                <a:sym typeface="+mn-ea"/>
              </a:rPr>
              <a:t>(</a:t>
            </a:r>
            <a:r>
              <a:rPr lang="en-US" altLang="zh-CN" sz="2400" dirty="0" err="1">
                <a:latin typeface="+mj-ea"/>
                <a:ea typeface="+mj-ea"/>
                <a:cs typeface="+mj-ea"/>
                <a:sym typeface="+mn-ea"/>
              </a:rPr>
              <a:t>x,y,θ</a:t>
            </a:r>
            <a:r>
              <a:rPr lang="en-US" altLang="zh-CN" sz="2400" dirty="0">
                <a:latin typeface="+mj-ea"/>
                <a:ea typeface="+mj-ea"/>
                <a:cs typeface="+mj-ea"/>
                <a:sym typeface="+mn-ea"/>
              </a:rPr>
              <a:t>)</a:t>
            </a:r>
            <a:r>
              <a:rPr lang="zh-CN" altLang="en-US" sz="2400" dirty="0">
                <a:latin typeface="+mj-ea"/>
                <a:ea typeface="+mj-ea"/>
                <a:cs typeface="+mj-ea"/>
                <a:sym typeface="+mn-ea"/>
              </a:rPr>
              <a:t>同时收敛到给定值</a:t>
            </a:r>
            <a:r>
              <a:rPr lang="en-US" altLang="zh-CN" sz="2400" dirty="0">
                <a:latin typeface="+mj-ea"/>
                <a:ea typeface="+mj-ea"/>
                <a:cs typeface="+mj-ea"/>
                <a:sym typeface="+mn-ea"/>
              </a:rPr>
              <a:t>)</a:t>
            </a:r>
            <a:r>
              <a:rPr lang="zh-CN" altLang="en-US" sz="2400" dirty="0">
                <a:latin typeface="+mj-ea"/>
                <a:ea typeface="+mj-ea"/>
                <a:cs typeface="+mj-ea"/>
                <a:sym typeface="+mn-ea"/>
              </a:rPr>
              <a:t>。</a:t>
            </a:r>
            <a:endParaRPr lang="en-US" altLang="zh-CN" sz="2400" dirty="0">
              <a:latin typeface="+mj-ea"/>
              <a:ea typeface="+mj-ea"/>
              <a:cs typeface="+mj-ea"/>
              <a:sym typeface="+mn-ea"/>
            </a:endParaRPr>
          </a:p>
          <a:p>
            <a:endParaRPr lang="en-US" altLang="zh-CN" sz="2400" dirty="0">
              <a:latin typeface="+mj-ea"/>
              <a:ea typeface="+mj-ea"/>
              <a:cs typeface="+mj-ea"/>
              <a:sym typeface="+mn-ea"/>
            </a:endParaRPr>
          </a:p>
          <a:p>
            <a:r>
              <a:rPr lang="zh-CN" altLang="en-US" sz="2400" dirty="0">
                <a:latin typeface="+mj-ea"/>
                <a:ea typeface="+mj-ea"/>
                <a:cs typeface="+mj-ea"/>
                <a:sym typeface="+mn-ea"/>
              </a:rPr>
              <a:t>     退而求其次：前面所有文献的方法都是舍弃了</a:t>
            </a:r>
            <a:r>
              <a:rPr lang="zh-CN" altLang="en-US" sz="2400" dirty="0">
                <a:latin typeface="+mj-ea"/>
                <a:cs typeface="+mj-ea"/>
                <a:sym typeface="+mn-ea"/>
              </a:rPr>
              <a:t>“简单”，但由于“不简单”</a:t>
            </a:r>
            <a:r>
              <a:rPr lang="en-US" altLang="zh-CN" sz="2400" dirty="0">
                <a:latin typeface="+mj-ea"/>
                <a:ea typeface="+mj-ea"/>
                <a:cs typeface="+mj-ea"/>
                <a:sym typeface="+mn-ea"/>
              </a:rPr>
              <a:t>——</a:t>
            </a:r>
            <a:r>
              <a:rPr lang="zh-CN" altLang="en-US" sz="2400" dirty="0">
                <a:latin typeface="+mj-ea"/>
                <a:ea typeface="+mj-ea"/>
                <a:cs typeface="+mj-ea"/>
                <a:sym typeface="+mn-ea"/>
              </a:rPr>
              <a:t>非连续时不变</a:t>
            </a:r>
            <a:r>
              <a:rPr lang="en-US" altLang="zh-CN" sz="2400" dirty="0">
                <a:latin typeface="+mj-ea"/>
                <a:ea typeface="+mj-ea"/>
                <a:cs typeface="+mj-ea"/>
                <a:sym typeface="+mn-ea"/>
              </a:rPr>
              <a:t>——</a:t>
            </a:r>
            <a:r>
              <a:rPr lang="zh-CN" altLang="en-US" sz="2400" dirty="0">
                <a:latin typeface="+mj-ea"/>
                <a:ea typeface="+mj-ea"/>
                <a:cs typeface="+mj-ea"/>
                <a:sym typeface="+mn-ea"/>
              </a:rPr>
              <a:t>的控制器难以分析与设计，所以我们在控制精度上做妥协。只要求位置到达给定点，而允许最终方向与给定方向存在一定偏差。</a:t>
            </a:r>
            <a:endParaRPr lang="en-US" altLang="zh-CN" sz="2400" dirty="0"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292100"/>
            <a:ext cx="3109595" cy="441960"/>
          </a:xfrm>
        </p:spPr>
        <p:txBody>
          <a:bodyPr>
            <a:noAutofit/>
          </a:bodyPr>
          <a:lstStyle/>
          <a:p>
            <a:r>
              <a:rPr sz="2800" dirty="0">
                <a:latin typeface="+mj-ea"/>
                <a:ea typeface="+mj-ea"/>
              </a:rPr>
              <a:t>控制策略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491730" y="292100"/>
            <a:ext cx="4396105" cy="8509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 fontScale="92500" lnSpcReduction="1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>
                <a:sym typeface="+mn-ea"/>
              </a:rPr>
              <a:t>                         </a:t>
            </a:r>
            <a:r>
              <a:rPr sz="3600" b="0">
                <a:sym typeface="+mn-ea"/>
              </a:rPr>
              <a:t>נתניהו</a:t>
            </a:r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    </a:t>
            </a:r>
            <a:r>
              <a:rPr>
                <a:sym typeface="+mn-ea"/>
              </a:rPr>
              <a:t>              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1030" y="1143000"/>
            <a:ext cx="10391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  <a:cs typeface="+mj-ea"/>
              </a:rPr>
              <a:t>控制公式：</a:t>
            </a:r>
            <a:endParaRPr lang="en-US" altLang="zh-CN" sz="2400" dirty="0">
              <a:latin typeface="+mj-ea"/>
              <a:ea typeface="+mj-ea"/>
              <a:cs typeface="+mj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微信图片_201906150831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570" y="1972310"/>
            <a:ext cx="11706225" cy="3716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292100"/>
            <a:ext cx="3109595" cy="441960"/>
          </a:xfrm>
        </p:spPr>
        <p:txBody>
          <a:bodyPr>
            <a:noAutofit/>
          </a:bodyPr>
          <a:lstStyle/>
          <a:p>
            <a:r>
              <a:rPr sz="2800" dirty="0">
                <a:latin typeface="+mj-ea"/>
                <a:ea typeface="+mj-ea"/>
              </a:rPr>
              <a:t>控制策略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491730" y="292100"/>
            <a:ext cx="4396105" cy="8509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>
                <a:sym typeface="+mn-ea"/>
              </a:rPr>
              <a:t>                         </a:t>
            </a:r>
            <a:r>
              <a:rPr sz="3600" b="0">
                <a:sym typeface="+mn-ea"/>
              </a:rPr>
              <a:t>נתניהו</a:t>
            </a:r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    </a:t>
            </a:r>
            <a:r>
              <a:rPr>
                <a:sym typeface="+mn-ea"/>
              </a:rPr>
              <a:t>              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1030" y="1143000"/>
            <a:ext cx="10391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  <a:cs typeface="+mj-ea"/>
              </a:rPr>
              <a:t>稳定性分析：</a:t>
            </a:r>
            <a:endParaRPr lang="en-US" altLang="zh-CN" sz="2400" dirty="0">
              <a:latin typeface="+mj-ea"/>
              <a:ea typeface="+mj-ea"/>
              <a:cs typeface="+mj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微信图片_201906150831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1760220"/>
            <a:ext cx="11449685" cy="43656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292100"/>
            <a:ext cx="3109595" cy="441960"/>
          </a:xfrm>
        </p:spPr>
        <p:txBody>
          <a:bodyPr>
            <a:noAutofit/>
          </a:bodyPr>
          <a:lstStyle/>
          <a:p>
            <a:r>
              <a:rPr sz="2800" dirty="0">
                <a:latin typeface="+mj-ea"/>
                <a:ea typeface="+mj-ea"/>
              </a:rPr>
              <a:t>控制策略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491730" y="292100"/>
            <a:ext cx="4396105" cy="8509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 fontScale="92500" lnSpcReduction="1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>
                <a:sym typeface="+mn-ea"/>
              </a:rPr>
              <a:t>                         </a:t>
            </a:r>
            <a:r>
              <a:rPr sz="3600" b="0">
                <a:sym typeface="+mn-ea"/>
              </a:rPr>
              <a:t>נתניהו</a:t>
            </a:r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    </a:t>
            </a:r>
            <a:r>
              <a:rPr>
                <a:sym typeface="+mn-ea"/>
              </a:rPr>
              <a:t>              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621030" y="1143000"/>
                <a:ext cx="1039114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+mj-ea"/>
                    <a:ea typeface="+mj-ea"/>
                    <a:cs typeface="+mj-ea"/>
                  </a:rPr>
                  <a:t>第一个问题：由</a:t>
                </a:r>
                <a:r>
                  <a:rPr lang="en-US" altLang="zh-CN" sz="2400" b="1" dirty="0">
                    <a:latin typeface="+mj-ea"/>
                    <a:ea typeface="+mj-ea"/>
                    <a:cs typeface="+mj-ea"/>
                  </a:rPr>
                  <a:t>Lyapunov</a:t>
                </a:r>
                <a:r>
                  <a:rPr lang="zh-CN" altLang="en-US" sz="2400" b="1" dirty="0">
                    <a:latin typeface="+mj-ea"/>
                    <a:ea typeface="+mj-ea"/>
                    <a:cs typeface="+mj-ea"/>
                  </a:rPr>
                  <a:t>函数（势能函数）到控制输入</a:t>
                </a:r>
                <a:r>
                  <a:rPr lang="zh-CN" altLang="en-US" sz="2400" dirty="0">
                    <a:latin typeface="+mj-ea"/>
                    <a:ea typeface="+mj-ea"/>
                    <a:cs typeface="+mj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  <a:cs typeface="+mj-ea"/>
                      </a:rPr>
                      <m:t>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  <a:cs typeface="+mj-ea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  <m:t>𝒌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  <a:cs typeface="+mj-ea"/>
                          </a:rPr>
                          <m:t>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  <a:cs typeface="+mj-ea"/>
                      </a:rPr>
                      <m:t>⋅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  <a:cs typeface="+mj-ea"/>
                      </a:rPr>
                      <m:t>𝜹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  <a:cs typeface="+mj-ea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  <a:cs typeface="+mj-ea"/>
                      </a:rPr>
                      <m:t>𝜽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  <a:cs typeface="+mj-ea"/>
                      </a:rPr>
                      <m:t>)</m:t>
                    </m:r>
                  </m:oMath>
                </a14:m>
                <a:endParaRPr lang="en-US" altLang="zh-CN" sz="2400" b="1" dirty="0">
                  <a:latin typeface="+mj-ea"/>
                  <a:ea typeface="+mj-ea"/>
                  <a:cs typeface="+mj-ea"/>
                </a:endParaRPr>
              </a:p>
              <a:p>
                <a:r>
                  <a:rPr lang="en-US" altLang="zh-CN" sz="2400" dirty="0">
                    <a:latin typeface="+mj-ea"/>
                    <a:ea typeface="+mj-ea"/>
                    <a:cs typeface="+mj-ea"/>
                  </a:rPr>
                  <a:t>	</a:t>
                </a:r>
                <a:r>
                  <a:rPr lang="zh-CN" altLang="en-US" sz="2400" dirty="0">
                    <a:latin typeface="+mj-ea"/>
                    <a:ea typeface="+mj-ea"/>
                    <a:cs typeface="+mj-ea"/>
                  </a:rPr>
                  <a:t>采用了一个基本的预测控制，预测的参考轨迹就是一阶惯性的输出。</a:t>
                </a:r>
                <a:endParaRPr lang="en-US" altLang="zh-CN" sz="2400" dirty="0">
                  <a:latin typeface="+mj-ea"/>
                  <a:ea typeface="+mj-ea"/>
                  <a:cs typeface="+mj-ea"/>
                </a:endParaRPr>
              </a:p>
              <a:p>
                <a:r>
                  <a:rPr lang="en-US" altLang="zh-CN" sz="2400" dirty="0">
                    <a:latin typeface="+mj-ea"/>
                    <a:ea typeface="+mj-ea"/>
                    <a:cs typeface="+mj-ea"/>
                  </a:rPr>
                  <a:t>	</a:t>
                </a:r>
                <a:r>
                  <a:rPr lang="zh-CN" altLang="en-US" sz="2400" dirty="0">
                    <a:latin typeface="+mj-ea"/>
                    <a:ea typeface="+mj-ea"/>
                    <a:cs typeface="+mj-ea"/>
                  </a:rPr>
                  <a:t>按照理论，参考的惯性环节时间常数越大，系统越稳定，动态越差。</a:t>
                </a:r>
                <a:endParaRPr lang="en-US" altLang="zh-CN" sz="2400" dirty="0">
                  <a:latin typeface="+mj-ea"/>
                  <a:ea typeface="+mj-ea"/>
                  <a:cs typeface="+mj-ea"/>
                </a:endParaRPr>
              </a:p>
              <a:p>
                <a:r>
                  <a:rPr lang="en-US" altLang="zh-CN" sz="2400" dirty="0">
                    <a:latin typeface="+mj-ea"/>
                    <a:ea typeface="+mj-ea"/>
                    <a:cs typeface="+mj-ea"/>
                  </a:rPr>
                  <a:t>	</a:t>
                </a:r>
                <a:r>
                  <a:rPr lang="zh-CN" altLang="en-US" sz="2400" dirty="0">
                    <a:latin typeface="+mj-ea"/>
                    <a:ea typeface="+mj-ea"/>
                    <a:cs typeface="+mj-ea"/>
                  </a:rPr>
                  <a:t>仿真也确实如此，根据仿真选择了一个合适的时间常数</a:t>
                </a:r>
                <a:endParaRPr lang="en-US" altLang="zh-CN" sz="2400" dirty="0">
                  <a:latin typeface="+mj-ea"/>
                  <a:ea typeface="+mj-ea"/>
                  <a:cs typeface="+mj-ea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" y="1143000"/>
                <a:ext cx="10391140" cy="1569660"/>
              </a:xfrm>
              <a:prstGeom prst="rect">
                <a:avLst/>
              </a:prstGeom>
              <a:blipFill rotWithShape="1">
                <a:blip r:embed="rId1"/>
                <a:stretch>
                  <a:fillRect l="-822" t="-3113" b="-77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7" y="3420049"/>
            <a:ext cx="5692491" cy="31458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908" y="3429000"/>
            <a:ext cx="5745845" cy="31369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TEMPLATE_CATEGORY" val="custom"/>
  <p:tag name="KSO_WM_TEMPLATE_INDEX" val="20191415"/>
</p:tagLst>
</file>

<file path=ppt/tags/tag101.xml><?xml version="1.0" encoding="utf-8"?>
<p:tagLst xmlns:p="http://schemas.openxmlformats.org/presentationml/2006/main">
  <p:tag name="KSO_WM_TEMPLATE_CATEGORY" val="custom"/>
  <p:tag name="KSO_WM_TEMPLATE_INDEX" val="20191415"/>
</p:tagLst>
</file>

<file path=ppt/tags/tag102.xml><?xml version="1.0" encoding="utf-8"?>
<p:tagLst xmlns:p="http://schemas.openxmlformats.org/presentationml/2006/main">
  <p:tag name="KSO_WM_TEMPLATE_CATEGORY" val="custom"/>
  <p:tag name="KSO_WM_TEMPLATE_INDEX" val="20191415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191415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415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415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91415"/>
  <p:tag name="KSO_WM_TEMPLATE_THUMBS_INDEX" val="1、2、3、4、7、9、10、11、13、14、15"/>
  <p:tag name="KSO_WM_TEMPLATE_SUBCATEGORY" val="0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191415"/>
</p:tagLst>
</file>

<file path=ppt/tags/tag83.xml><?xml version="1.0" encoding="utf-8"?>
<p:tagLst xmlns:p="http://schemas.openxmlformats.org/presentationml/2006/main">
  <p:tag name="KSO_WM_TEMPLATE_CATEGORY" val="custom"/>
  <p:tag name="KSO_WM_TEMPLATE_INDEX" val="20191415"/>
</p:tagLst>
</file>

<file path=ppt/tags/tag84.xml><?xml version="1.0" encoding="utf-8"?>
<p:tagLst xmlns:p="http://schemas.openxmlformats.org/presentationml/2006/main">
  <p:tag name="KSO_WM_TEMPLATE_CATEGORY" val="custom"/>
  <p:tag name="KSO_WM_TEMPLATE_INDEX" val="20191415"/>
</p:tagLst>
</file>

<file path=ppt/tags/tag85.xml><?xml version="1.0" encoding="utf-8"?>
<p:tagLst xmlns:p="http://schemas.openxmlformats.org/presentationml/2006/main">
  <p:tag name="KSO_WM_TEMPLATE_CATEGORY" val="custom"/>
  <p:tag name="KSO_WM_TEMPLATE_INDEX" val="20191415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191415"/>
</p:tagLst>
</file>

<file path=ppt/tags/tag87.xml><?xml version="1.0" encoding="utf-8"?>
<p:tagLst xmlns:p="http://schemas.openxmlformats.org/presentationml/2006/main">
  <p:tag name="KSO_WM_TEMPLATE_CATEGORY" val="custom"/>
  <p:tag name="KSO_WM_TEMPLATE_INDEX" val="20191415"/>
</p:tagLst>
</file>

<file path=ppt/tags/tag88.xml><?xml version="1.0" encoding="utf-8"?>
<p:tagLst xmlns:p="http://schemas.openxmlformats.org/presentationml/2006/main">
  <p:tag name="KSO_WM_TEMPLATE_CATEGORY" val="custom"/>
  <p:tag name="KSO_WM_TEMPLATE_INDEX" val="20191415"/>
</p:tagLst>
</file>

<file path=ppt/tags/tag89.xml><?xml version="1.0" encoding="utf-8"?>
<p:tagLst xmlns:p="http://schemas.openxmlformats.org/presentationml/2006/main">
  <p:tag name="KSO_WM_TEMPLATE_CATEGORY" val="custom"/>
  <p:tag name="KSO_WM_TEMPLATE_INDEX" val="20191415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TEMPLATE_CATEGORY" val="custom"/>
  <p:tag name="KSO_WM_TEMPLATE_INDEX" val="20191415"/>
</p:tagLst>
</file>

<file path=ppt/tags/tag91.xml><?xml version="1.0" encoding="utf-8"?>
<p:tagLst xmlns:p="http://schemas.openxmlformats.org/presentationml/2006/main">
  <p:tag name="KSO_WM_TEMPLATE_CATEGORY" val="custom"/>
  <p:tag name="KSO_WM_TEMPLATE_INDEX" val="20191415"/>
</p:tagLst>
</file>

<file path=ppt/tags/tag92.xml><?xml version="1.0" encoding="utf-8"?>
<p:tagLst xmlns:p="http://schemas.openxmlformats.org/presentationml/2006/main">
  <p:tag name="KSO_WM_TEMPLATE_CATEGORY" val="custom"/>
  <p:tag name="KSO_WM_TEMPLATE_INDEX" val="20191415"/>
</p:tagLst>
</file>

<file path=ppt/tags/tag93.xml><?xml version="1.0" encoding="utf-8"?>
<p:tagLst xmlns:p="http://schemas.openxmlformats.org/presentationml/2006/main">
  <p:tag name="KSO_WM_TEMPLATE_CATEGORY" val="custom"/>
  <p:tag name="KSO_WM_TEMPLATE_INDEX" val="20191415"/>
</p:tagLst>
</file>

<file path=ppt/tags/tag94.xml><?xml version="1.0" encoding="utf-8"?>
<p:tagLst xmlns:p="http://schemas.openxmlformats.org/presentationml/2006/main">
  <p:tag name="KSO_WM_TEMPLATE_CATEGORY" val="custom"/>
  <p:tag name="KSO_WM_TEMPLATE_INDEX" val="20191415"/>
</p:tagLst>
</file>

<file path=ppt/tags/tag95.xml><?xml version="1.0" encoding="utf-8"?>
<p:tagLst xmlns:p="http://schemas.openxmlformats.org/presentationml/2006/main">
  <p:tag name="KSO_WM_TEMPLATE_CATEGORY" val="custom"/>
  <p:tag name="KSO_WM_TEMPLATE_INDEX" val="20191415"/>
</p:tagLst>
</file>

<file path=ppt/tags/tag96.xml><?xml version="1.0" encoding="utf-8"?>
<p:tagLst xmlns:p="http://schemas.openxmlformats.org/presentationml/2006/main">
  <p:tag name="KSO_WM_MEDIACOVER_FLAG" val="1"/>
</p:tagLst>
</file>

<file path=ppt/tags/tag97.xml><?xml version="1.0" encoding="utf-8"?>
<p:tagLst xmlns:p="http://schemas.openxmlformats.org/presentationml/2006/main">
  <p:tag name="KSO_WM_TEMPLATE_CATEGORY" val="custom"/>
  <p:tag name="KSO_WM_TEMPLATE_INDEX" val="20191415"/>
</p:tagLst>
</file>

<file path=ppt/tags/tag98.xml><?xml version="1.0" encoding="utf-8"?>
<p:tagLst xmlns:p="http://schemas.openxmlformats.org/presentationml/2006/main">
  <p:tag name="KSO_WM_MEDIACOVER_FLAG" val="1"/>
</p:tagLst>
</file>

<file path=ppt/tags/tag99.xml><?xml version="1.0" encoding="utf-8"?>
<p:tagLst xmlns:p="http://schemas.openxmlformats.org/presentationml/2006/main">
  <p:tag name="KSO_WM_TEMPLATE_CATEGORY" val="custom"/>
  <p:tag name="KSO_WM_TEMPLATE_INDEX" val="20191415"/>
</p:tagLst>
</file>

<file path=ppt/theme/theme1.xml><?xml version="1.0" encoding="utf-8"?>
<a:theme xmlns:a="http://schemas.openxmlformats.org/drawingml/2006/main" name="Office 主题​​">
  <a:themeElements>
    <a:clrScheme name="20191415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75849F"/>
      </a:accent1>
      <a:accent2>
        <a:srgbClr val="717A89"/>
      </a:accent2>
      <a:accent3>
        <a:srgbClr val="75849F"/>
      </a:accent3>
      <a:accent4>
        <a:srgbClr val="717A89"/>
      </a:accent4>
      <a:accent5>
        <a:srgbClr val="75849F"/>
      </a:accent5>
      <a:accent6>
        <a:srgbClr val="717A89"/>
      </a:accent6>
      <a:hlink>
        <a:srgbClr val="4472C4"/>
      </a:hlink>
      <a:folHlink>
        <a:srgbClr val="BFBFBF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3327</Words>
  <Application>WPS 演示</Application>
  <PresentationFormat>宽屏</PresentationFormat>
  <Paragraphs>189</Paragraphs>
  <Slides>20</Slides>
  <Notes>1</Notes>
  <HiddenSlides>0</HiddenSlides>
  <MMClips>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Arial Unicode MS</vt:lpstr>
      <vt:lpstr>黑体</vt:lpstr>
      <vt:lpstr>Calibri</vt:lpstr>
      <vt:lpstr>Wingdings</vt:lpstr>
      <vt:lpstr>Office 主题​​</vt:lpstr>
      <vt:lpstr>PowerPoint 演示文稿</vt:lpstr>
      <vt:lpstr>选题背景</vt:lpstr>
      <vt:lpstr>控制目标</vt:lpstr>
      <vt:lpstr>模型</vt:lpstr>
      <vt:lpstr>文献调研</vt:lpstr>
      <vt:lpstr>问题与挑战</vt:lpstr>
      <vt:lpstr>控制策略</vt:lpstr>
      <vt:lpstr>控制策略</vt:lpstr>
      <vt:lpstr>控制策略</vt:lpstr>
      <vt:lpstr>控制策略</vt:lpstr>
      <vt:lpstr>控制策略</vt:lpstr>
      <vt:lpstr>控制策略</vt:lpstr>
      <vt:lpstr>工程实现</vt:lpstr>
      <vt:lpstr>效果展示</vt:lpstr>
      <vt:lpstr>效果展示</vt:lpstr>
      <vt:lpstr>效果展示</vt:lpstr>
      <vt:lpstr>总结与展望</vt:lpstr>
      <vt:lpstr>任务分工</vt:lpstr>
      <vt:lpstr>参考文献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いずみこいす</dc:creator>
  <cp:lastModifiedBy>To be a traceur</cp:lastModifiedBy>
  <cp:revision>82</cp:revision>
  <dcterms:created xsi:type="dcterms:W3CDTF">2019-05-14T14:36:00Z</dcterms:created>
  <dcterms:modified xsi:type="dcterms:W3CDTF">2019-06-15T01:12:32Z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